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10691813" cy="151193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bschnitt ohne Titel" id="{3763D5C3-D4A3-40E4-8F32-ED82FCB91F71}">
          <p14:sldIdLst>
            <p14:sldId id="256"/>
          </p14:sldIdLst>
        </p14:section>
      </p14:sectionLst>
    </p:ext>
    <p:ext uri="{EFAFB233-063F-42B5-8137-9DF3F51BA10A}">
      <p15:sldGuideLst xmlns:p15="http://schemas.microsoft.com/office/powerpoint/2012/main">
        <p15:guide id="1" orient="horz" pos="4762"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7171"/>
    <a:srgbClr val="EE7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519" autoAdjust="0"/>
    <p:restoredTop sz="94660"/>
  </p:normalViewPr>
  <p:slideViewPr>
    <p:cSldViewPr snapToGrid="0" showGuides="1">
      <p:cViewPr>
        <p:scale>
          <a:sx n="50" d="100"/>
          <a:sy n="50" d="100"/>
        </p:scale>
        <p:origin x="1908" y="-2072"/>
      </p:cViewPr>
      <p:guideLst>
        <p:guide orient="horz" pos="476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Tabelle1!$B$1</c:f>
              <c:strCache>
                <c:ptCount val="1"/>
                <c:pt idx="0">
                  <c:v>Häufigkeit körperlicher Gewalt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767171"/>
                    </a:solidFill>
                    <a:latin typeface="Arial" panose="020B0604020202020204" pitchFamily="34" charset="0"/>
                    <a:ea typeface="+mn-ea"/>
                    <a:cs typeface="Arial" panose="020B0604020202020204" pitchFamily="34"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Nie</c:v>
                </c:pt>
                <c:pt idx="1">
                  <c:v>Einmal</c:v>
                </c:pt>
                <c:pt idx="2">
                  <c:v>2 bis 5 Mal</c:v>
                </c:pt>
                <c:pt idx="3">
                  <c:v>6 bis 9 Mal</c:v>
                </c:pt>
                <c:pt idx="4">
                  <c:v>10 bis 13 Mal</c:v>
                </c:pt>
                <c:pt idx="5">
                  <c:v>Mehr als 13 Mal</c:v>
                </c:pt>
              </c:strCache>
            </c:strRef>
          </c:cat>
          <c:val>
            <c:numRef>
              <c:f>Tabelle1!$B$2:$B$7</c:f>
              <c:numCache>
                <c:formatCode>General</c:formatCode>
                <c:ptCount val="6"/>
                <c:pt idx="0">
                  <c:v>3</c:v>
                </c:pt>
                <c:pt idx="1">
                  <c:v>4</c:v>
                </c:pt>
                <c:pt idx="2">
                  <c:v>13</c:v>
                </c:pt>
                <c:pt idx="3">
                  <c:v>2</c:v>
                </c:pt>
                <c:pt idx="4">
                  <c:v>1</c:v>
                </c:pt>
                <c:pt idx="5">
                  <c:v>7</c:v>
                </c:pt>
              </c:numCache>
            </c:numRef>
          </c:val>
          <c:extLst>
            <c:ext xmlns:c16="http://schemas.microsoft.com/office/drawing/2014/chart" uri="{C3380CC4-5D6E-409C-BE32-E72D297353CC}">
              <c16:uniqueId val="{00000000-05A1-49B4-9564-A3A11E27397B}"/>
            </c:ext>
          </c:extLst>
        </c:ser>
        <c:dLbls>
          <c:dLblPos val="inEnd"/>
          <c:showLegendKey val="0"/>
          <c:showVal val="1"/>
          <c:showCatName val="0"/>
          <c:showSerName val="0"/>
          <c:showPercent val="0"/>
          <c:showBubbleSize val="0"/>
        </c:dLbls>
        <c:gapWidth val="219"/>
        <c:overlap val="-27"/>
        <c:axId val="2037458928"/>
        <c:axId val="1419798512"/>
      </c:barChart>
      <c:catAx>
        <c:axId val="2037458928"/>
        <c:scaling>
          <c:orientation val="minMax"/>
        </c:scaling>
        <c:delete val="0"/>
        <c:axPos val="b"/>
        <c:title>
          <c:tx>
            <c:rich>
              <a:bodyPr rot="0" spcFirstLastPara="1" vertOverflow="ellipsis" vert="horz" wrap="square" anchor="ctr" anchorCtr="1"/>
              <a:lstStyle/>
              <a:p>
                <a:pPr>
                  <a:defRPr sz="1000" b="0" i="0" u="none" strike="noStrike" kern="1200" baseline="0">
                    <a:solidFill>
                      <a:srgbClr val="767171"/>
                    </a:solidFill>
                    <a:latin typeface="Arial" panose="020B0604020202020204" pitchFamily="34" charset="0"/>
                    <a:ea typeface="+mn-ea"/>
                    <a:cs typeface="Arial" panose="020B0604020202020204" pitchFamily="34" charset="0"/>
                  </a:defRPr>
                </a:pPr>
                <a:r>
                  <a:rPr lang="de-DE" dirty="0"/>
                  <a:t>Häufigkeit körperlicher Gewalttaten</a:t>
                </a:r>
              </a:p>
            </c:rich>
          </c:tx>
          <c:overlay val="0"/>
          <c:spPr>
            <a:noFill/>
            <a:ln>
              <a:noFill/>
            </a:ln>
            <a:effectLst/>
          </c:spPr>
          <c:txPr>
            <a:bodyPr rot="0" spcFirstLastPara="1" vertOverflow="ellipsis" vert="horz" wrap="square" anchor="ctr" anchorCtr="1"/>
            <a:lstStyle/>
            <a:p>
              <a:pPr>
                <a:defRPr sz="1000" b="0" i="0" u="none" strike="noStrike" kern="1200" baseline="0">
                  <a:solidFill>
                    <a:srgbClr val="767171"/>
                  </a:solidFill>
                  <a:latin typeface="Arial" panose="020B0604020202020204" pitchFamily="34" charset="0"/>
                  <a:ea typeface="+mn-ea"/>
                  <a:cs typeface="Arial" panose="020B0604020202020204" pitchFamily="34" charset="0"/>
                </a:defRPr>
              </a:pPr>
              <a:endParaRPr lang="de-D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767171"/>
                </a:solidFill>
                <a:latin typeface="Arial" panose="020B0604020202020204" pitchFamily="34" charset="0"/>
                <a:ea typeface="+mn-ea"/>
                <a:cs typeface="Arial" panose="020B0604020202020204" pitchFamily="34" charset="0"/>
              </a:defRPr>
            </a:pPr>
            <a:endParaRPr lang="de-DE"/>
          </a:p>
        </c:txPr>
        <c:crossAx val="1419798512"/>
        <c:crosses val="autoZero"/>
        <c:auto val="1"/>
        <c:lblAlgn val="ctr"/>
        <c:lblOffset val="100"/>
        <c:noMultiLvlLbl val="0"/>
      </c:catAx>
      <c:valAx>
        <c:axId val="1419798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rgbClr val="767171"/>
                    </a:solidFill>
                    <a:latin typeface="Arial" panose="020B0604020202020204" pitchFamily="34" charset="0"/>
                    <a:ea typeface="+mn-ea"/>
                    <a:cs typeface="Arial" panose="020B0604020202020204" pitchFamily="34" charset="0"/>
                  </a:defRPr>
                </a:pPr>
                <a:r>
                  <a:rPr lang="de-DE">
                    <a:solidFill>
                      <a:srgbClr val="767171"/>
                    </a:solidFill>
                  </a:rPr>
                  <a:t>Anzahl in Personen</a:t>
                </a:r>
              </a:p>
            </c:rich>
          </c:tx>
          <c:overlay val="0"/>
          <c:spPr>
            <a:noFill/>
            <a:ln>
              <a:noFill/>
            </a:ln>
            <a:effectLst/>
          </c:spPr>
          <c:txPr>
            <a:bodyPr rot="-5400000" spcFirstLastPara="1" vertOverflow="ellipsis" vert="horz" wrap="square" anchor="ctr" anchorCtr="1"/>
            <a:lstStyle/>
            <a:p>
              <a:pPr>
                <a:defRPr sz="1000" b="0" i="0" u="none" strike="noStrike" kern="1200" baseline="0">
                  <a:solidFill>
                    <a:srgbClr val="767171"/>
                  </a:solidFill>
                  <a:latin typeface="Arial" panose="020B0604020202020204" pitchFamily="34" charset="0"/>
                  <a:ea typeface="+mn-ea"/>
                  <a:cs typeface="Arial" panose="020B0604020202020204" pitchFamily="34" charset="0"/>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767171"/>
                </a:solidFill>
                <a:latin typeface="Arial" panose="020B0604020202020204" pitchFamily="34" charset="0"/>
                <a:ea typeface="+mn-ea"/>
                <a:cs typeface="Arial" panose="020B0604020202020204" pitchFamily="34" charset="0"/>
              </a:defRPr>
            </a:pPr>
            <a:endParaRPr lang="de-DE"/>
          </a:p>
        </c:txPr>
        <c:crossAx val="2037458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767171"/>
      </a:solidFill>
    </a:ln>
    <a:effectLst/>
  </c:spPr>
  <c:txPr>
    <a:bodyPr/>
    <a:lstStyle/>
    <a:p>
      <a:pPr>
        <a:defRPr sz="1000">
          <a:solidFill>
            <a:srgbClr val="767171"/>
          </a:solidFill>
          <a:latin typeface="Arial" panose="020B0604020202020204" pitchFamily="34" charset="0"/>
          <a:cs typeface="Arial" panose="020B0604020202020204" pitchFamily="34" charset="0"/>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Tabelle1!$B$1</c:f>
              <c:strCache>
                <c:ptCount val="1"/>
                <c:pt idx="0">
                  <c:v>Alter der angreifenden Person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767171"/>
                    </a:solidFill>
                    <a:latin typeface="Arial" panose="020B0604020202020204" pitchFamily="34" charset="0"/>
                    <a:ea typeface="+mn-ea"/>
                    <a:cs typeface="Arial" panose="020B0604020202020204" pitchFamily="34"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Tabelle1!$A$2:$A$8</c:f>
              <c:strCache>
                <c:ptCount val="7"/>
                <c:pt idx="0">
                  <c:v>unter 14 Jahre</c:v>
                </c:pt>
                <c:pt idx="1">
                  <c:v>14 bis 30 Jahre</c:v>
                </c:pt>
                <c:pt idx="2">
                  <c:v>31 bis 45 Jahre</c:v>
                </c:pt>
                <c:pt idx="3">
                  <c:v>46 bis 60 Jahre</c:v>
                </c:pt>
                <c:pt idx="4">
                  <c:v>61 bis 75 Jahre</c:v>
                </c:pt>
                <c:pt idx="5">
                  <c:v>Älter als 75 Jahre</c:v>
                </c:pt>
                <c:pt idx="6">
                  <c:v>Unbekannt</c:v>
                </c:pt>
              </c:strCache>
            </c:strRef>
          </c:cat>
          <c:val>
            <c:numRef>
              <c:f>Tabelle1!$B$2:$B$8</c:f>
              <c:numCache>
                <c:formatCode>General</c:formatCode>
                <c:ptCount val="7"/>
                <c:pt idx="0">
                  <c:v>0</c:v>
                </c:pt>
                <c:pt idx="1">
                  <c:v>9</c:v>
                </c:pt>
                <c:pt idx="2">
                  <c:v>16</c:v>
                </c:pt>
                <c:pt idx="3">
                  <c:v>6</c:v>
                </c:pt>
                <c:pt idx="4">
                  <c:v>2</c:v>
                </c:pt>
                <c:pt idx="5">
                  <c:v>3</c:v>
                </c:pt>
                <c:pt idx="6">
                  <c:v>1</c:v>
                </c:pt>
              </c:numCache>
            </c:numRef>
          </c:val>
          <c:extLst>
            <c:ext xmlns:c16="http://schemas.microsoft.com/office/drawing/2014/chart" uri="{C3380CC4-5D6E-409C-BE32-E72D297353CC}">
              <c16:uniqueId val="{00000000-AE7C-47E7-9877-1D8BDBCDAC5C}"/>
            </c:ext>
          </c:extLst>
        </c:ser>
        <c:dLbls>
          <c:dLblPos val="outEnd"/>
          <c:showLegendKey val="0"/>
          <c:showVal val="1"/>
          <c:showCatName val="0"/>
          <c:showSerName val="0"/>
          <c:showPercent val="0"/>
          <c:showBubbleSize val="0"/>
        </c:dLbls>
        <c:gapWidth val="219"/>
        <c:overlap val="-27"/>
        <c:axId val="754832800"/>
        <c:axId val="745131312"/>
      </c:barChart>
      <c:catAx>
        <c:axId val="754832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767171"/>
                </a:solidFill>
                <a:latin typeface="Arial" panose="020B0604020202020204" pitchFamily="34" charset="0"/>
                <a:ea typeface="+mn-ea"/>
                <a:cs typeface="Arial" panose="020B0604020202020204" pitchFamily="34" charset="0"/>
              </a:defRPr>
            </a:pPr>
            <a:endParaRPr lang="de-DE"/>
          </a:p>
        </c:txPr>
        <c:crossAx val="745131312"/>
        <c:crosses val="autoZero"/>
        <c:auto val="1"/>
        <c:lblAlgn val="ctr"/>
        <c:lblOffset val="100"/>
        <c:noMultiLvlLbl val="0"/>
      </c:catAx>
      <c:valAx>
        <c:axId val="745131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rgbClr val="767171"/>
                    </a:solidFill>
                    <a:latin typeface="Arial" panose="020B0604020202020204" pitchFamily="34" charset="0"/>
                    <a:ea typeface="+mn-ea"/>
                    <a:cs typeface="Arial" panose="020B0604020202020204" pitchFamily="34" charset="0"/>
                  </a:defRPr>
                </a:pPr>
                <a:r>
                  <a:rPr lang="de-DE" dirty="0">
                    <a:solidFill>
                      <a:srgbClr val="767171"/>
                    </a:solidFill>
                  </a:rPr>
                  <a:t>Anzahl in Fällen</a:t>
                </a:r>
              </a:p>
            </c:rich>
          </c:tx>
          <c:overlay val="0"/>
          <c:spPr>
            <a:noFill/>
            <a:ln>
              <a:noFill/>
            </a:ln>
            <a:effectLst/>
          </c:spPr>
          <c:txPr>
            <a:bodyPr rot="-5400000" spcFirstLastPara="1" vertOverflow="ellipsis" vert="horz" wrap="square" anchor="ctr" anchorCtr="1"/>
            <a:lstStyle/>
            <a:p>
              <a:pPr>
                <a:defRPr sz="1000" b="0" i="0" u="none" strike="noStrike" kern="1200" baseline="0">
                  <a:solidFill>
                    <a:srgbClr val="767171"/>
                  </a:solidFill>
                  <a:latin typeface="Arial" panose="020B0604020202020204" pitchFamily="34" charset="0"/>
                  <a:ea typeface="+mn-ea"/>
                  <a:cs typeface="Arial" panose="020B0604020202020204" pitchFamily="34" charset="0"/>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crossAx val="754832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767171"/>
      </a:solidFill>
    </a:ln>
    <a:effectLst/>
  </c:spPr>
  <c:txPr>
    <a:bodyPr/>
    <a:lstStyle/>
    <a:p>
      <a:pPr>
        <a:defRPr>
          <a:latin typeface="Arial" panose="020B0604020202020204" pitchFamily="34" charset="0"/>
          <a:cs typeface="Arial" panose="020B0604020202020204" pitchFamily="34" charset="0"/>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Tabelle1!$B$1</c:f>
              <c:strCache>
                <c:ptCount val="1"/>
                <c:pt idx="0">
                  <c:v>Ort der Gewalttat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767171"/>
                    </a:solidFill>
                    <a:latin typeface="Arial" panose="020B0604020202020204" pitchFamily="34" charset="0"/>
                    <a:ea typeface="+mn-ea"/>
                    <a:cs typeface="Arial" panose="020B0604020202020204" pitchFamily="34"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Tabelle1!$A$2:$A$9</c:f>
              <c:strCache>
                <c:ptCount val="6"/>
                <c:pt idx="0">
                  <c:v>Im Wartebereich</c:v>
                </c:pt>
                <c:pt idx="1">
                  <c:v>Im Behandlungsbereich</c:v>
                </c:pt>
                <c:pt idx="2">
                  <c:v>Am Aufnahmetresen</c:v>
                </c:pt>
                <c:pt idx="3">
                  <c:v>Im Foyer der ZNA</c:v>
                </c:pt>
                <c:pt idx="4">
                  <c:v>Auf der Station</c:v>
                </c:pt>
                <c:pt idx="5">
                  <c:v>Sonstiges</c:v>
                </c:pt>
              </c:strCache>
            </c:strRef>
          </c:cat>
          <c:val>
            <c:numRef>
              <c:f>Tabelle1!$B$2:$B$9</c:f>
              <c:numCache>
                <c:formatCode>General</c:formatCode>
                <c:ptCount val="6"/>
                <c:pt idx="0">
                  <c:v>7</c:v>
                </c:pt>
                <c:pt idx="1">
                  <c:v>24</c:v>
                </c:pt>
                <c:pt idx="2">
                  <c:v>1</c:v>
                </c:pt>
                <c:pt idx="3">
                  <c:v>1</c:v>
                </c:pt>
                <c:pt idx="4">
                  <c:v>2</c:v>
                </c:pt>
                <c:pt idx="5">
                  <c:v>2</c:v>
                </c:pt>
              </c:numCache>
            </c:numRef>
          </c:val>
          <c:extLst>
            <c:ext xmlns:c16="http://schemas.microsoft.com/office/drawing/2014/chart" uri="{C3380CC4-5D6E-409C-BE32-E72D297353CC}">
              <c16:uniqueId val="{00000000-987A-4CDB-B913-802529F1AFEE}"/>
            </c:ext>
          </c:extLst>
        </c:ser>
        <c:dLbls>
          <c:dLblPos val="outEnd"/>
          <c:showLegendKey val="0"/>
          <c:showVal val="1"/>
          <c:showCatName val="0"/>
          <c:showSerName val="0"/>
          <c:showPercent val="0"/>
          <c:showBubbleSize val="0"/>
        </c:dLbls>
        <c:gapWidth val="219"/>
        <c:axId val="2073197952"/>
        <c:axId val="1381042672"/>
      </c:barChart>
      <c:catAx>
        <c:axId val="2073197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767171"/>
                </a:solidFill>
                <a:latin typeface="Arial" panose="020B0604020202020204" pitchFamily="34" charset="0"/>
                <a:ea typeface="+mn-ea"/>
                <a:cs typeface="Arial" panose="020B0604020202020204" pitchFamily="34" charset="0"/>
              </a:defRPr>
            </a:pPr>
            <a:endParaRPr lang="de-DE"/>
          </a:p>
        </c:txPr>
        <c:crossAx val="1381042672"/>
        <c:crosses val="autoZero"/>
        <c:auto val="1"/>
        <c:lblAlgn val="ctr"/>
        <c:lblOffset val="100"/>
        <c:noMultiLvlLbl val="0"/>
      </c:catAx>
      <c:valAx>
        <c:axId val="13810426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rgbClr val="767171"/>
                    </a:solidFill>
                    <a:latin typeface="Arial" panose="020B0604020202020204" pitchFamily="34" charset="0"/>
                    <a:ea typeface="+mn-ea"/>
                    <a:cs typeface="Arial" panose="020B0604020202020204" pitchFamily="34" charset="0"/>
                  </a:defRPr>
                </a:pPr>
                <a:r>
                  <a:rPr lang="de-DE">
                    <a:solidFill>
                      <a:srgbClr val="767171"/>
                    </a:solidFill>
                  </a:rPr>
                  <a:t>Anzahl in Fällen</a:t>
                </a:r>
              </a:p>
            </c:rich>
          </c:tx>
          <c:overlay val="0"/>
          <c:spPr>
            <a:noFill/>
            <a:ln>
              <a:noFill/>
            </a:ln>
            <a:effectLst/>
          </c:spPr>
          <c:txPr>
            <a:bodyPr rot="0" spcFirstLastPara="1" vertOverflow="ellipsis" vert="horz" wrap="square" anchor="ctr" anchorCtr="1"/>
            <a:lstStyle/>
            <a:p>
              <a:pPr>
                <a:defRPr sz="1000" b="0" i="0" u="none" strike="noStrike" kern="1200" baseline="0">
                  <a:solidFill>
                    <a:srgbClr val="767171"/>
                  </a:solidFill>
                  <a:latin typeface="Arial" panose="020B0604020202020204" pitchFamily="34" charset="0"/>
                  <a:ea typeface="+mn-ea"/>
                  <a:cs typeface="Arial" panose="020B0604020202020204" pitchFamily="34" charset="0"/>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767171"/>
                </a:solidFill>
                <a:latin typeface="Arial" panose="020B0604020202020204" pitchFamily="34" charset="0"/>
                <a:ea typeface="+mn-ea"/>
                <a:cs typeface="Arial" panose="020B0604020202020204" pitchFamily="34" charset="0"/>
              </a:defRPr>
            </a:pPr>
            <a:endParaRPr lang="de-DE"/>
          </a:p>
        </c:txPr>
        <c:crossAx val="2073197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767171"/>
      </a:solidFill>
    </a:ln>
    <a:effectLst/>
  </c:spPr>
  <c:txPr>
    <a:bodyPr/>
    <a:lstStyle/>
    <a:p>
      <a:pPr>
        <a:defRPr sz="1000">
          <a:solidFill>
            <a:srgbClr val="767171"/>
          </a:solidFill>
          <a:latin typeface="Arial" panose="020B0604020202020204" pitchFamily="34" charset="0"/>
          <a:cs typeface="Arial" panose="020B0604020202020204" pitchFamily="34" charset="0"/>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Tabelle1!$B$1</c:f>
              <c:strCache>
                <c:ptCount val="1"/>
                <c:pt idx="0">
                  <c:v>Ursache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767171"/>
                    </a:solidFill>
                    <a:latin typeface="Arial" panose="020B0604020202020204" pitchFamily="34" charset="0"/>
                    <a:ea typeface="+mn-ea"/>
                    <a:cs typeface="Arial" panose="020B0604020202020204" pitchFamily="34"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Tabelle1!$A$2:$A$9</c:f>
              <c:strCache>
                <c:ptCount val="4"/>
                <c:pt idx="0">
                  <c:v>Unbekannt</c:v>
                </c:pt>
                <c:pt idx="1">
                  <c:v>Alkohol- oder Drogeneinfluss</c:v>
                </c:pt>
                <c:pt idx="2">
                  <c:v>Geistiger Zustand der Person</c:v>
                </c:pt>
                <c:pt idx="3">
                  <c:v>Unzufriedenheit mit der Leistung</c:v>
                </c:pt>
              </c:strCache>
              <c:extLst/>
            </c:strRef>
          </c:cat>
          <c:val>
            <c:numRef>
              <c:f>Tabelle1!$B$2:$B$9</c:f>
              <c:numCache>
                <c:formatCode>General</c:formatCode>
                <c:ptCount val="4"/>
                <c:pt idx="0">
                  <c:v>3</c:v>
                </c:pt>
                <c:pt idx="1">
                  <c:v>24</c:v>
                </c:pt>
                <c:pt idx="2">
                  <c:v>5</c:v>
                </c:pt>
                <c:pt idx="3">
                  <c:v>5</c:v>
                </c:pt>
              </c:numCache>
              <c:extLst/>
            </c:numRef>
          </c:val>
          <c:extLst>
            <c:ext xmlns:c16="http://schemas.microsoft.com/office/drawing/2014/chart" uri="{C3380CC4-5D6E-409C-BE32-E72D297353CC}">
              <c16:uniqueId val="{00000000-C969-4B3D-92B3-66BFB2FD77B5}"/>
            </c:ext>
          </c:extLst>
        </c:ser>
        <c:dLbls>
          <c:dLblPos val="outEnd"/>
          <c:showLegendKey val="0"/>
          <c:showVal val="1"/>
          <c:showCatName val="0"/>
          <c:showSerName val="0"/>
          <c:showPercent val="0"/>
          <c:showBubbleSize val="0"/>
        </c:dLbls>
        <c:gapWidth val="219"/>
        <c:axId val="1925672911"/>
        <c:axId val="1826779935"/>
      </c:barChart>
      <c:catAx>
        <c:axId val="19256729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767171"/>
                </a:solidFill>
                <a:latin typeface="Arial" panose="020B0604020202020204" pitchFamily="34" charset="0"/>
                <a:ea typeface="+mn-ea"/>
                <a:cs typeface="Arial" panose="020B0604020202020204" pitchFamily="34" charset="0"/>
              </a:defRPr>
            </a:pPr>
            <a:endParaRPr lang="de-DE"/>
          </a:p>
        </c:txPr>
        <c:crossAx val="1826779935"/>
        <c:crosses val="autoZero"/>
        <c:auto val="1"/>
        <c:lblAlgn val="ctr"/>
        <c:lblOffset val="100"/>
        <c:noMultiLvlLbl val="0"/>
      </c:catAx>
      <c:valAx>
        <c:axId val="182677993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rgbClr val="767171"/>
                    </a:solidFill>
                    <a:latin typeface="Arial" panose="020B0604020202020204" pitchFamily="34" charset="0"/>
                    <a:ea typeface="+mn-ea"/>
                    <a:cs typeface="Arial" panose="020B0604020202020204" pitchFamily="34" charset="0"/>
                  </a:defRPr>
                </a:pPr>
                <a:r>
                  <a:rPr lang="de-DE">
                    <a:solidFill>
                      <a:srgbClr val="767171"/>
                    </a:solidFill>
                  </a:rPr>
                  <a:t>Anzahl in Fällen</a:t>
                </a:r>
              </a:p>
            </c:rich>
          </c:tx>
          <c:overlay val="0"/>
          <c:spPr>
            <a:noFill/>
            <a:ln>
              <a:noFill/>
            </a:ln>
            <a:effectLst/>
          </c:spPr>
          <c:txPr>
            <a:bodyPr rot="0" spcFirstLastPara="1" vertOverflow="ellipsis" vert="horz" wrap="square" anchor="ctr" anchorCtr="1"/>
            <a:lstStyle/>
            <a:p>
              <a:pPr>
                <a:defRPr sz="1000" b="0" i="0" u="none" strike="noStrike" kern="1200" baseline="0">
                  <a:solidFill>
                    <a:srgbClr val="767171"/>
                  </a:solidFill>
                  <a:latin typeface="Arial" panose="020B0604020202020204" pitchFamily="34" charset="0"/>
                  <a:ea typeface="+mn-ea"/>
                  <a:cs typeface="Arial" panose="020B0604020202020204" pitchFamily="34" charset="0"/>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767171"/>
                </a:solidFill>
                <a:latin typeface="Arial" panose="020B0604020202020204" pitchFamily="34" charset="0"/>
                <a:ea typeface="+mn-ea"/>
                <a:cs typeface="Arial" panose="020B0604020202020204" pitchFamily="34" charset="0"/>
              </a:defRPr>
            </a:pPr>
            <a:endParaRPr lang="de-DE"/>
          </a:p>
        </c:txPr>
        <c:crossAx val="19256729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767171"/>
      </a:solidFill>
    </a:ln>
    <a:effectLst/>
  </c:spPr>
  <c:txPr>
    <a:bodyPr/>
    <a:lstStyle/>
    <a:p>
      <a:pPr>
        <a:defRPr sz="1000">
          <a:solidFill>
            <a:srgbClr val="767171"/>
          </a:solidFill>
          <a:latin typeface="Arial" panose="020B0604020202020204" pitchFamily="34" charset="0"/>
          <a:cs typeface="Arial" panose="020B0604020202020204" pitchFamily="34" charset="0"/>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colors2.xml><?xml version="1.0" encoding="utf-8"?>
<cs:colorStyle xmlns:cs="http://schemas.microsoft.com/office/drawing/2012/chartStyle" xmlns:a="http://schemas.openxmlformats.org/drawingml/2006/main" meth="withinLinearReversed" id="22">
  <a:schemeClr val="accent2"/>
</cs:colorStyle>
</file>

<file path=ppt/charts/colors3.xml><?xml version="1.0" encoding="utf-8"?>
<cs:colorStyle xmlns:cs="http://schemas.microsoft.com/office/drawing/2012/chartStyle" xmlns:a="http://schemas.openxmlformats.org/drawingml/2006/main" meth="withinLinearReversed" id="22">
  <a:schemeClr val="accent2"/>
</cs:colorStyle>
</file>

<file path=ppt/charts/colors4.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de-DE"/>
              <a:t>Mastertitelformat bearbeiten</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01309F06-2836-4168-A0AC-0494326BE887}" type="datetimeFigureOut">
              <a:rPr lang="de-DE" smtClean="0"/>
              <a:t>14.09.2024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69EB88C-FA59-47F2-9017-D7E6B2BF76F3}" type="slidenum">
              <a:rPr lang="de-DE" smtClean="0"/>
              <a:t>‹Nr.›</a:t>
            </a:fld>
            <a:endParaRPr lang="de-DE"/>
          </a:p>
        </p:txBody>
      </p:sp>
    </p:spTree>
    <p:extLst>
      <p:ext uri="{BB962C8B-B14F-4D97-AF65-F5344CB8AC3E}">
        <p14:creationId xmlns:p14="http://schemas.microsoft.com/office/powerpoint/2010/main" val="2221540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1309F06-2836-4168-A0AC-0494326BE887}" type="datetimeFigureOut">
              <a:rPr lang="de-DE" smtClean="0"/>
              <a:t>14.09.2024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69EB88C-FA59-47F2-9017-D7E6B2BF76F3}" type="slidenum">
              <a:rPr lang="de-DE" smtClean="0"/>
              <a:t>‹Nr.›</a:t>
            </a:fld>
            <a:endParaRPr lang="de-DE"/>
          </a:p>
        </p:txBody>
      </p:sp>
    </p:spTree>
    <p:extLst>
      <p:ext uri="{BB962C8B-B14F-4D97-AF65-F5344CB8AC3E}">
        <p14:creationId xmlns:p14="http://schemas.microsoft.com/office/powerpoint/2010/main" val="1909646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1309F06-2836-4168-A0AC-0494326BE887}" type="datetimeFigureOut">
              <a:rPr lang="de-DE" smtClean="0"/>
              <a:t>14.09.2024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69EB88C-FA59-47F2-9017-D7E6B2BF76F3}" type="slidenum">
              <a:rPr lang="de-DE" smtClean="0"/>
              <a:t>‹Nr.›</a:t>
            </a:fld>
            <a:endParaRPr lang="de-DE"/>
          </a:p>
        </p:txBody>
      </p:sp>
    </p:spTree>
    <p:extLst>
      <p:ext uri="{BB962C8B-B14F-4D97-AF65-F5344CB8AC3E}">
        <p14:creationId xmlns:p14="http://schemas.microsoft.com/office/powerpoint/2010/main" val="680055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1309F06-2836-4168-A0AC-0494326BE887}" type="datetimeFigureOut">
              <a:rPr lang="de-DE" smtClean="0"/>
              <a:t>14.09.2024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69EB88C-FA59-47F2-9017-D7E6B2BF76F3}" type="slidenum">
              <a:rPr lang="de-DE" smtClean="0"/>
              <a:t>‹Nr.›</a:t>
            </a:fld>
            <a:endParaRPr lang="de-DE"/>
          </a:p>
        </p:txBody>
      </p:sp>
    </p:spTree>
    <p:extLst>
      <p:ext uri="{BB962C8B-B14F-4D97-AF65-F5344CB8AC3E}">
        <p14:creationId xmlns:p14="http://schemas.microsoft.com/office/powerpoint/2010/main" val="840191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de-DE"/>
              <a:t>Mastertitelformat bearbeiten</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01309F06-2836-4168-A0AC-0494326BE887}" type="datetimeFigureOut">
              <a:rPr lang="de-DE" smtClean="0"/>
              <a:t>14.09.2024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69EB88C-FA59-47F2-9017-D7E6B2BF76F3}" type="slidenum">
              <a:rPr lang="de-DE" smtClean="0"/>
              <a:t>‹Nr.›</a:t>
            </a:fld>
            <a:endParaRPr lang="de-DE"/>
          </a:p>
        </p:txBody>
      </p:sp>
    </p:spTree>
    <p:extLst>
      <p:ext uri="{BB962C8B-B14F-4D97-AF65-F5344CB8AC3E}">
        <p14:creationId xmlns:p14="http://schemas.microsoft.com/office/powerpoint/2010/main" val="491773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01309F06-2836-4168-A0AC-0494326BE887}" type="datetimeFigureOut">
              <a:rPr lang="de-DE" smtClean="0"/>
              <a:t>14.09.2024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69EB88C-FA59-47F2-9017-D7E6B2BF76F3}" type="slidenum">
              <a:rPr lang="de-DE" smtClean="0"/>
              <a:t>‹Nr.›</a:t>
            </a:fld>
            <a:endParaRPr lang="de-DE"/>
          </a:p>
        </p:txBody>
      </p:sp>
    </p:spTree>
    <p:extLst>
      <p:ext uri="{BB962C8B-B14F-4D97-AF65-F5344CB8AC3E}">
        <p14:creationId xmlns:p14="http://schemas.microsoft.com/office/powerpoint/2010/main" val="94184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de-DE"/>
              <a:t>Mastertitelformat bearbeiten</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de-DE"/>
              <a:t>Mastertextformat bearbeiten</a:t>
            </a:r>
          </a:p>
        </p:txBody>
      </p:sp>
      <p:sp>
        <p:nvSpPr>
          <p:cNvPr id="4" name="Content Placeholder 3"/>
          <p:cNvSpPr>
            <a:spLocks noGrp="1"/>
          </p:cNvSpPr>
          <p:nvPr>
            <p:ph sz="half" idx="2"/>
          </p:nvPr>
        </p:nvSpPr>
        <p:spPr>
          <a:xfrm>
            <a:off x="736456" y="5522763"/>
            <a:ext cx="4523137" cy="812315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de-DE"/>
              <a:t>Mastertextformat bearbeiten</a:t>
            </a:r>
          </a:p>
        </p:txBody>
      </p:sp>
      <p:sp>
        <p:nvSpPr>
          <p:cNvPr id="6" name="Content Placeholder 5"/>
          <p:cNvSpPr>
            <a:spLocks noGrp="1"/>
          </p:cNvSpPr>
          <p:nvPr>
            <p:ph sz="quarter" idx="4"/>
          </p:nvPr>
        </p:nvSpPr>
        <p:spPr>
          <a:xfrm>
            <a:off x="5412731" y="5522763"/>
            <a:ext cx="4545413" cy="812315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01309F06-2836-4168-A0AC-0494326BE887}" type="datetimeFigureOut">
              <a:rPr lang="de-DE" smtClean="0"/>
              <a:t>14.09.2024</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B69EB88C-FA59-47F2-9017-D7E6B2BF76F3}" type="slidenum">
              <a:rPr lang="de-DE" smtClean="0"/>
              <a:t>‹Nr.›</a:t>
            </a:fld>
            <a:endParaRPr lang="de-DE"/>
          </a:p>
        </p:txBody>
      </p:sp>
    </p:spTree>
    <p:extLst>
      <p:ext uri="{BB962C8B-B14F-4D97-AF65-F5344CB8AC3E}">
        <p14:creationId xmlns:p14="http://schemas.microsoft.com/office/powerpoint/2010/main" val="624026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01309F06-2836-4168-A0AC-0494326BE887}" type="datetimeFigureOut">
              <a:rPr lang="de-DE" smtClean="0"/>
              <a:t>14.09.2024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B69EB88C-FA59-47F2-9017-D7E6B2BF76F3}" type="slidenum">
              <a:rPr lang="de-DE" smtClean="0"/>
              <a:t>‹Nr.›</a:t>
            </a:fld>
            <a:endParaRPr lang="de-DE"/>
          </a:p>
        </p:txBody>
      </p:sp>
    </p:spTree>
    <p:extLst>
      <p:ext uri="{BB962C8B-B14F-4D97-AF65-F5344CB8AC3E}">
        <p14:creationId xmlns:p14="http://schemas.microsoft.com/office/powerpoint/2010/main" val="1967338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309F06-2836-4168-A0AC-0494326BE887}" type="datetimeFigureOut">
              <a:rPr lang="de-DE" smtClean="0"/>
              <a:t>14.09.2024</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B69EB88C-FA59-47F2-9017-D7E6B2BF76F3}" type="slidenum">
              <a:rPr lang="de-DE" smtClean="0"/>
              <a:t>‹Nr.›</a:t>
            </a:fld>
            <a:endParaRPr lang="de-DE"/>
          </a:p>
        </p:txBody>
      </p:sp>
    </p:spTree>
    <p:extLst>
      <p:ext uri="{BB962C8B-B14F-4D97-AF65-F5344CB8AC3E}">
        <p14:creationId xmlns:p14="http://schemas.microsoft.com/office/powerpoint/2010/main" val="4078601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de-DE"/>
              <a:t>Mastertitelformat bearbeiten</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de-DE"/>
              <a:t>Mastertextformat bearbeiten</a:t>
            </a:r>
          </a:p>
        </p:txBody>
      </p:sp>
      <p:sp>
        <p:nvSpPr>
          <p:cNvPr id="5" name="Date Placeholder 4"/>
          <p:cNvSpPr>
            <a:spLocks noGrp="1"/>
          </p:cNvSpPr>
          <p:nvPr>
            <p:ph type="dt" sz="half" idx="10"/>
          </p:nvPr>
        </p:nvSpPr>
        <p:spPr/>
        <p:txBody>
          <a:bodyPr/>
          <a:lstStyle/>
          <a:p>
            <a:fld id="{01309F06-2836-4168-A0AC-0494326BE887}" type="datetimeFigureOut">
              <a:rPr lang="de-DE" smtClean="0"/>
              <a:t>14.09.2024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69EB88C-FA59-47F2-9017-D7E6B2BF76F3}" type="slidenum">
              <a:rPr lang="de-DE" smtClean="0"/>
              <a:t>‹Nr.›</a:t>
            </a:fld>
            <a:endParaRPr lang="de-DE"/>
          </a:p>
        </p:txBody>
      </p:sp>
    </p:spTree>
    <p:extLst>
      <p:ext uri="{BB962C8B-B14F-4D97-AF65-F5344CB8AC3E}">
        <p14:creationId xmlns:p14="http://schemas.microsoft.com/office/powerpoint/2010/main" val="124132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de-DE"/>
              <a:t>Mastertitelformat bearbeiten</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de-DE"/>
              <a:t>Bild durch Klicken auf Symbol hinzufügen</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de-DE"/>
              <a:t>Mastertextformat bearbeiten</a:t>
            </a:r>
          </a:p>
        </p:txBody>
      </p:sp>
      <p:sp>
        <p:nvSpPr>
          <p:cNvPr id="5" name="Date Placeholder 4"/>
          <p:cNvSpPr>
            <a:spLocks noGrp="1"/>
          </p:cNvSpPr>
          <p:nvPr>
            <p:ph type="dt" sz="half" idx="10"/>
          </p:nvPr>
        </p:nvSpPr>
        <p:spPr/>
        <p:txBody>
          <a:bodyPr/>
          <a:lstStyle/>
          <a:p>
            <a:fld id="{01309F06-2836-4168-A0AC-0494326BE887}" type="datetimeFigureOut">
              <a:rPr lang="de-DE" smtClean="0"/>
              <a:t>14.09.2024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69EB88C-FA59-47F2-9017-D7E6B2BF76F3}" type="slidenum">
              <a:rPr lang="de-DE" smtClean="0"/>
              <a:t>‹Nr.›</a:t>
            </a:fld>
            <a:endParaRPr lang="de-DE"/>
          </a:p>
        </p:txBody>
      </p:sp>
    </p:spTree>
    <p:extLst>
      <p:ext uri="{BB962C8B-B14F-4D97-AF65-F5344CB8AC3E}">
        <p14:creationId xmlns:p14="http://schemas.microsoft.com/office/powerpoint/2010/main" val="1397795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01309F06-2836-4168-A0AC-0494326BE887}" type="datetimeFigureOut">
              <a:rPr lang="de-DE" smtClean="0"/>
              <a:t>14.09.2024</a:t>
            </a:fld>
            <a:endParaRPr lang="de-DE"/>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B69EB88C-FA59-47F2-9017-D7E6B2BF76F3}" type="slidenum">
              <a:rPr lang="de-DE" smtClean="0"/>
              <a:t>‹Nr.›</a:t>
            </a:fld>
            <a:endParaRPr lang="de-DE"/>
          </a:p>
        </p:txBody>
      </p:sp>
    </p:spTree>
    <p:extLst>
      <p:ext uri="{BB962C8B-B14F-4D97-AF65-F5344CB8AC3E}">
        <p14:creationId xmlns:p14="http://schemas.microsoft.com/office/powerpoint/2010/main" val="1641854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chart" Target="../charts/chart4.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Line 8">
            <a:extLst>
              <a:ext uri="{FF2B5EF4-FFF2-40B4-BE49-F238E27FC236}">
                <a16:creationId xmlns:a16="http://schemas.microsoft.com/office/drawing/2014/main" id="{09BD8E89-2DCA-5472-81EE-70F51B7B5D4A}"/>
              </a:ext>
            </a:extLst>
          </p:cNvPr>
          <p:cNvSpPr/>
          <p:nvPr/>
        </p:nvSpPr>
        <p:spPr>
          <a:xfrm>
            <a:off x="457200" y="457200"/>
            <a:ext cx="9777600" cy="0"/>
          </a:xfrm>
          <a:prstGeom prst="line">
            <a:avLst/>
          </a:prstGeom>
          <a:noFill/>
          <a:ln w="9525" cap="flat" cmpd="sng" algn="ctr">
            <a:solidFill>
              <a:srgbClr val="000000"/>
            </a:solidFill>
            <a:prstDash val="solid"/>
            <a:miter/>
          </a:ln>
          <a:effectLst/>
        </p:spPr>
        <p:txBody>
          <a:bodyPr/>
          <a:lstStyle/>
          <a:p>
            <a:endParaRPr lang="de-DE"/>
          </a:p>
        </p:txBody>
      </p:sp>
      <p:sp>
        <p:nvSpPr>
          <p:cNvPr id="69" name="CustomShape 2">
            <a:extLst>
              <a:ext uri="{FF2B5EF4-FFF2-40B4-BE49-F238E27FC236}">
                <a16:creationId xmlns:a16="http://schemas.microsoft.com/office/drawing/2014/main" id="{FFE18018-7853-DC93-DF80-4A081E8A5E19}"/>
              </a:ext>
            </a:extLst>
          </p:cNvPr>
          <p:cNvSpPr/>
          <p:nvPr/>
        </p:nvSpPr>
        <p:spPr>
          <a:xfrm>
            <a:off x="467212" y="560097"/>
            <a:ext cx="9754920" cy="587517"/>
          </a:xfrm>
          <a:prstGeom prst="rect">
            <a:avLst/>
          </a:prstGeom>
          <a:noFill/>
          <a:ln>
            <a:noFill/>
          </a:ln>
          <a:effectLst/>
        </p:spPr>
        <p:txBody>
          <a:bodyPr lIns="0" tIns="0" rIns="0" bIns="0">
            <a:noAutofit/>
          </a:bodyPr>
          <a:lstStyle/>
          <a:p>
            <a:pPr marL="0" marR="0" lvl="0" indent="0" defTabSz="914400" eaLnBrk="1" fontAlgn="auto" latinLnBrk="0" hangingPunct="1">
              <a:lnSpc>
                <a:spcPct val="120000"/>
              </a:lnSpc>
              <a:spcBef>
                <a:spcPts val="0"/>
              </a:spcBef>
              <a:spcAft>
                <a:spcPts val="0"/>
              </a:spcAft>
              <a:buClrTx/>
              <a:buSzTx/>
              <a:buFontTx/>
              <a:buNone/>
              <a:tabLst>
                <a:tab pos="0" algn="l"/>
              </a:tabLst>
              <a:defRPr/>
            </a:pPr>
            <a:r>
              <a:rPr kumimoji="0" lang="de-DE" sz="1950" b="1" i="0" u="none" strike="noStrike" kern="0" cap="none" spc="-1" normalizeH="0" baseline="0" noProof="0" dirty="0">
                <a:ln>
                  <a:noFill/>
                </a:ln>
                <a:solidFill>
                  <a:srgbClr val="E7E6E6">
                    <a:lumMod val="50000"/>
                  </a:srgbClr>
                </a:solidFill>
                <a:effectLst/>
                <a:uLnTx/>
                <a:uFillTx/>
                <a:latin typeface="Arial"/>
                <a:ea typeface="DejaVu Sans"/>
              </a:rPr>
              <a:t>Gewalterfahrungen von medizinischem Fachpersonal der </a:t>
            </a:r>
            <a:r>
              <a:rPr lang="de-DE" sz="1950" b="1" kern="0" spc="-1" dirty="0">
                <a:solidFill>
                  <a:srgbClr val="E7E6E6">
                    <a:lumMod val="50000"/>
                  </a:srgbClr>
                </a:solidFill>
                <a:latin typeface="Arial"/>
                <a:ea typeface="DejaVu Sans"/>
              </a:rPr>
              <a:t>Notaufnahme</a:t>
            </a:r>
            <a:endParaRPr kumimoji="0" lang="de-DE" sz="1950" b="1" i="0" u="none" strike="noStrike" kern="0" cap="none" spc="-1" normalizeH="0" baseline="0" noProof="0" dirty="0">
              <a:ln>
                <a:noFill/>
              </a:ln>
              <a:solidFill>
                <a:srgbClr val="E7E6E6">
                  <a:lumMod val="50000"/>
                </a:srgbClr>
              </a:solidFill>
              <a:effectLst/>
              <a:uLnTx/>
              <a:uFillTx/>
              <a:latin typeface="Arial"/>
              <a:ea typeface="DejaVu Sans"/>
            </a:endParaRPr>
          </a:p>
          <a:p>
            <a:pPr marL="0" marR="0" lvl="0" indent="0" defTabSz="914400" eaLnBrk="1" fontAlgn="auto" latinLnBrk="0" hangingPunct="1">
              <a:lnSpc>
                <a:spcPct val="120000"/>
              </a:lnSpc>
              <a:spcBef>
                <a:spcPts val="0"/>
              </a:spcBef>
              <a:spcAft>
                <a:spcPts val="0"/>
              </a:spcAft>
              <a:buClrTx/>
              <a:buSzTx/>
              <a:buFontTx/>
              <a:buNone/>
              <a:tabLst>
                <a:tab pos="0" algn="l"/>
              </a:tabLst>
              <a:defRPr/>
            </a:pPr>
            <a:r>
              <a:rPr lang="de-DE" b="1" kern="0" spc="-1" dirty="0">
                <a:solidFill>
                  <a:srgbClr val="E7E6E6">
                    <a:lumMod val="50000"/>
                  </a:srgbClr>
                </a:solidFill>
                <a:latin typeface="Arial"/>
                <a:ea typeface="DejaVu Sans"/>
              </a:rPr>
              <a:t>E</a:t>
            </a:r>
            <a:r>
              <a:rPr kumimoji="0" lang="de-DE" b="1" i="0" u="none" strike="noStrike" kern="0" cap="none" spc="-1" normalizeH="0" baseline="0" noProof="0" dirty="0" err="1">
                <a:ln>
                  <a:noFill/>
                </a:ln>
                <a:solidFill>
                  <a:srgbClr val="E7E6E6">
                    <a:lumMod val="50000"/>
                  </a:srgbClr>
                </a:solidFill>
                <a:effectLst/>
                <a:uLnTx/>
                <a:uFillTx/>
                <a:latin typeface="Arial"/>
                <a:ea typeface="DejaVu Sans"/>
              </a:rPr>
              <a:t>ine</a:t>
            </a:r>
            <a:r>
              <a:rPr kumimoji="0" lang="de-DE" b="1" i="0" u="none" strike="noStrike" kern="0" cap="none" spc="-1" normalizeH="0" baseline="0" noProof="0" dirty="0">
                <a:ln>
                  <a:noFill/>
                </a:ln>
                <a:solidFill>
                  <a:srgbClr val="E7E6E6">
                    <a:lumMod val="50000"/>
                  </a:srgbClr>
                </a:solidFill>
                <a:effectLst/>
                <a:uLnTx/>
                <a:uFillTx/>
                <a:latin typeface="Arial"/>
                <a:ea typeface="DejaVu Sans"/>
              </a:rPr>
              <a:t> empirische Untersuchung am Städtischen Klinikum Dresden</a:t>
            </a:r>
            <a:endParaRPr kumimoji="0" lang="pl-PL" b="1" i="0" u="none" strike="noStrike" kern="0" cap="none" spc="-1" normalizeH="0" baseline="0" noProof="0" dirty="0">
              <a:ln>
                <a:noFill/>
              </a:ln>
              <a:solidFill>
                <a:srgbClr val="E7E6E6">
                  <a:lumMod val="50000"/>
                </a:srgbClr>
              </a:solidFill>
              <a:effectLst/>
              <a:uLnTx/>
              <a:uFillTx/>
              <a:latin typeface="Arial"/>
            </a:endParaRPr>
          </a:p>
        </p:txBody>
      </p:sp>
      <p:pic>
        <p:nvPicPr>
          <p:cNvPr id="70" name="Grafik 69">
            <a:extLst>
              <a:ext uri="{FF2B5EF4-FFF2-40B4-BE49-F238E27FC236}">
                <a16:creationId xmlns:a16="http://schemas.microsoft.com/office/drawing/2014/main" id="{E5D4C174-AD47-D132-8D47-DEA469DB4D89}"/>
              </a:ext>
            </a:extLst>
          </p:cNvPr>
          <p:cNvPicPr/>
          <p:nvPr/>
        </p:nvPicPr>
        <p:blipFill>
          <a:blip r:embed="rId2"/>
          <a:stretch/>
        </p:blipFill>
        <p:spPr>
          <a:xfrm>
            <a:off x="8878373" y="681655"/>
            <a:ext cx="1356427" cy="434843"/>
          </a:xfrm>
          <a:prstGeom prst="rect">
            <a:avLst/>
          </a:prstGeom>
          <a:ln>
            <a:noFill/>
          </a:ln>
        </p:spPr>
      </p:pic>
      <p:sp>
        <p:nvSpPr>
          <p:cNvPr id="71" name="Line 7">
            <a:extLst>
              <a:ext uri="{FF2B5EF4-FFF2-40B4-BE49-F238E27FC236}">
                <a16:creationId xmlns:a16="http://schemas.microsoft.com/office/drawing/2014/main" id="{E8DC11AE-CBA5-68F8-AF80-DDDF32F6C629}"/>
              </a:ext>
            </a:extLst>
          </p:cNvPr>
          <p:cNvSpPr/>
          <p:nvPr/>
        </p:nvSpPr>
        <p:spPr>
          <a:xfrm>
            <a:off x="457200" y="1357200"/>
            <a:ext cx="9777600" cy="0"/>
          </a:xfrm>
          <a:prstGeom prst="line">
            <a:avLst/>
          </a:prstGeom>
          <a:noFill/>
          <a:ln w="50800" cap="flat" cmpd="sng" algn="ctr">
            <a:solidFill>
              <a:srgbClr val="E7E6E6">
                <a:lumMod val="50000"/>
              </a:srgbClr>
            </a:solidFill>
            <a:prstDash val="solid"/>
            <a:miter/>
          </a:ln>
          <a:effectLst/>
        </p:spPr>
        <p:txBody>
          <a:bodyPr/>
          <a:lstStyle/>
          <a:p>
            <a:endParaRPr lang="de-DE"/>
          </a:p>
        </p:txBody>
      </p:sp>
      <p:grpSp>
        <p:nvGrpSpPr>
          <p:cNvPr id="72" name="Gruppieren 71">
            <a:extLst>
              <a:ext uri="{FF2B5EF4-FFF2-40B4-BE49-F238E27FC236}">
                <a16:creationId xmlns:a16="http://schemas.microsoft.com/office/drawing/2014/main" id="{1B3CEDC3-EE65-28C5-7E5D-01FDF717EF5F}"/>
              </a:ext>
            </a:extLst>
          </p:cNvPr>
          <p:cNvGrpSpPr/>
          <p:nvPr/>
        </p:nvGrpSpPr>
        <p:grpSpPr>
          <a:xfrm>
            <a:off x="454859" y="1605889"/>
            <a:ext cx="4662000" cy="1920090"/>
            <a:chOff x="457200" y="1606995"/>
            <a:chExt cx="4662000" cy="1920090"/>
          </a:xfrm>
        </p:grpSpPr>
        <p:sp>
          <p:nvSpPr>
            <p:cNvPr id="73" name="Textfeld 72">
              <a:extLst>
                <a:ext uri="{FF2B5EF4-FFF2-40B4-BE49-F238E27FC236}">
                  <a16:creationId xmlns:a16="http://schemas.microsoft.com/office/drawing/2014/main" id="{E49A6B8D-6A04-1A99-32FC-BACA6347F7FC}"/>
                </a:ext>
              </a:extLst>
            </p:cNvPr>
            <p:cNvSpPr txBox="1"/>
            <p:nvPr/>
          </p:nvSpPr>
          <p:spPr>
            <a:xfrm>
              <a:off x="2076474" y="1606995"/>
              <a:ext cx="1423468" cy="307777"/>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err="1">
                  <a:ln>
                    <a:noFill/>
                  </a:ln>
                  <a:solidFill>
                    <a:srgbClr val="EE7200"/>
                  </a:solidFill>
                  <a:effectLst/>
                  <a:uLnTx/>
                  <a:uFillTx/>
                  <a:latin typeface="Arial"/>
                </a:rPr>
                <a:t>Zielstellung</a:t>
              </a:r>
              <a:endParaRPr kumimoji="0" lang="en-GB" sz="2000" b="1" i="0" u="none" strike="noStrike" kern="0" cap="none" spc="0" normalizeH="0" baseline="0" noProof="0" dirty="0">
                <a:ln>
                  <a:noFill/>
                </a:ln>
                <a:solidFill>
                  <a:srgbClr val="EE7200"/>
                </a:solidFill>
                <a:effectLst/>
                <a:uLnTx/>
                <a:uFillTx/>
                <a:latin typeface="Arial"/>
              </a:endParaRPr>
            </a:p>
          </p:txBody>
        </p:sp>
        <p:sp>
          <p:nvSpPr>
            <p:cNvPr id="74" name="Line 8">
              <a:extLst>
                <a:ext uri="{FF2B5EF4-FFF2-40B4-BE49-F238E27FC236}">
                  <a16:creationId xmlns:a16="http://schemas.microsoft.com/office/drawing/2014/main" id="{54E45C9E-F325-0BC2-488D-E1CEE5719767}"/>
                </a:ext>
              </a:extLst>
            </p:cNvPr>
            <p:cNvSpPr/>
            <p:nvPr/>
          </p:nvSpPr>
          <p:spPr>
            <a:xfrm>
              <a:off x="457200" y="1931225"/>
              <a:ext cx="4662000" cy="0"/>
            </a:xfrm>
            <a:prstGeom prst="line">
              <a:avLst/>
            </a:prstGeom>
            <a:noFill/>
            <a:ln w="9525" cap="flat" cmpd="sng" algn="ctr">
              <a:solidFill>
                <a:srgbClr val="E7E6E6">
                  <a:lumMod val="50000"/>
                </a:srgbClr>
              </a:solidFill>
              <a:prstDash val="solid"/>
              <a:miter/>
            </a:ln>
            <a:effectLst/>
          </p:spPr>
          <p:txBody>
            <a:bodyPr/>
            <a:lstStyle/>
            <a:p>
              <a:endParaRPr lang="de-DE"/>
            </a:p>
          </p:txBody>
        </p:sp>
        <p:sp>
          <p:nvSpPr>
            <p:cNvPr id="75" name="Textfeld 74">
              <a:extLst>
                <a:ext uri="{FF2B5EF4-FFF2-40B4-BE49-F238E27FC236}">
                  <a16:creationId xmlns:a16="http://schemas.microsoft.com/office/drawing/2014/main" id="{0BC6F938-7408-B528-1110-CCEA725A2069}"/>
                </a:ext>
              </a:extLst>
            </p:cNvPr>
            <p:cNvSpPr txBox="1"/>
            <p:nvPr/>
          </p:nvSpPr>
          <p:spPr>
            <a:xfrm>
              <a:off x="457200" y="2003591"/>
              <a:ext cx="4662000" cy="1523494"/>
            </a:xfrm>
            <a:prstGeom prst="rect">
              <a:avLst/>
            </a:prstGeom>
            <a:noFill/>
            <a:ln>
              <a:noFill/>
            </a:ln>
          </p:spPr>
          <p:txBody>
            <a:bodyPr wrap="square" lIns="0" tIns="0" rIns="0" bIns="0"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1" normalizeH="0" baseline="0" noProof="0" dirty="0">
                  <a:ln>
                    <a:noFill/>
                  </a:ln>
                  <a:solidFill>
                    <a:srgbClr val="E7E6E6">
                      <a:lumMod val="50000"/>
                    </a:srgbClr>
                  </a:solidFill>
                  <a:effectLst/>
                  <a:uLnTx/>
                  <a:uFillTx/>
                  <a:latin typeface="Arial"/>
                </a:rPr>
                <a:t>Im Jahr 2021 wurde nach Angaben der International Labour </a:t>
              </a:r>
              <a:r>
                <a:rPr kumimoji="0" lang="de-DE" sz="1100" b="0" i="0" u="none" strike="noStrike" kern="0" cap="none" spc="-1" normalizeH="0" baseline="0" noProof="0" dirty="0" err="1">
                  <a:ln>
                    <a:noFill/>
                  </a:ln>
                  <a:solidFill>
                    <a:srgbClr val="E7E6E6">
                      <a:lumMod val="50000"/>
                    </a:srgbClr>
                  </a:solidFill>
                  <a:effectLst/>
                  <a:uLnTx/>
                  <a:uFillTx/>
                  <a:latin typeface="Arial"/>
                </a:rPr>
                <a:t>Organization</a:t>
              </a:r>
              <a:r>
                <a:rPr kumimoji="0" lang="de-DE" sz="1100" b="0" i="0" u="none" strike="noStrike" kern="0" cap="none" spc="-1" normalizeH="0" baseline="0" noProof="0" dirty="0">
                  <a:ln>
                    <a:noFill/>
                  </a:ln>
                  <a:solidFill>
                    <a:srgbClr val="E7E6E6">
                      <a:lumMod val="50000"/>
                    </a:srgbClr>
                  </a:solidFill>
                  <a:effectLst/>
                  <a:uLnTx/>
                  <a:uFillTx/>
                  <a:latin typeface="Arial"/>
                </a:rPr>
                <a:t> mehr als jeder fünfte Beschäftigte Opfer von Gewalt oder Belästigung am Arbeitsplatz. Dabei ist fraglich, inwiefern Mitarbeitende der Notaufnahme des Städtischen Klinikums Dresden von Gewalt an ihrem Arbeitsplatz betroffen sind. Insbesondere stellt sich die Frage, von welchen externen Personen Gewalttaten ausgehen, wie die Ereignisse charakterisiert sind und welche unmittelbaren Auswirkungen diese auf die Fachkräfte haben. Das Ziel ist daher die Erhebung von Gewalterfahrungen zur Analyse charakteristischer Merkmale der Vorfälle und angreifenden Personen. </a:t>
              </a:r>
            </a:p>
          </p:txBody>
        </p:sp>
      </p:grpSp>
      <p:grpSp>
        <p:nvGrpSpPr>
          <p:cNvPr id="76" name="Gruppieren 75">
            <a:extLst>
              <a:ext uri="{FF2B5EF4-FFF2-40B4-BE49-F238E27FC236}">
                <a16:creationId xmlns:a16="http://schemas.microsoft.com/office/drawing/2014/main" id="{6CABAB28-5989-F834-C843-7A06DBA2B3AE}"/>
              </a:ext>
            </a:extLst>
          </p:cNvPr>
          <p:cNvGrpSpPr/>
          <p:nvPr/>
        </p:nvGrpSpPr>
        <p:grpSpPr>
          <a:xfrm>
            <a:off x="467211" y="3683481"/>
            <a:ext cx="4662001" cy="1204681"/>
            <a:chOff x="457199" y="3090918"/>
            <a:chExt cx="4662001" cy="1323298"/>
          </a:xfrm>
        </p:grpSpPr>
        <p:sp>
          <p:nvSpPr>
            <p:cNvPr id="77" name="Textfeld 76">
              <a:extLst>
                <a:ext uri="{FF2B5EF4-FFF2-40B4-BE49-F238E27FC236}">
                  <a16:creationId xmlns:a16="http://schemas.microsoft.com/office/drawing/2014/main" id="{8E294E1D-C402-A528-9E4B-4E135E5E5849}"/>
                </a:ext>
              </a:extLst>
            </p:cNvPr>
            <p:cNvSpPr txBox="1"/>
            <p:nvPr/>
          </p:nvSpPr>
          <p:spPr>
            <a:xfrm>
              <a:off x="1246856" y="3090918"/>
              <a:ext cx="3103670" cy="307777"/>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000" b="1" i="0" u="none" strike="noStrike" kern="0" cap="none" spc="-1" normalizeH="0" baseline="0" noProof="0" dirty="0">
                  <a:ln>
                    <a:noFill/>
                  </a:ln>
                  <a:solidFill>
                    <a:srgbClr val="EE7200"/>
                  </a:solidFill>
                  <a:effectLst/>
                  <a:uLnTx/>
                  <a:uFillTx/>
                  <a:latin typeface="Arial"/>
                  <a:ea typeface="MyriadPro-BoldCond"/>
                </a:rPr>
                <a:t>Theoretische Grundlagen</a:t>
              </a:r>
              <a:endParaRPr kumimoji="0" lang="pl-PL" sz="2000" b="1" i="0" u="none" strike="noStrike" kern="0" cap="none" spc="-1" normalizeH="0" baseline="0" noProof="0" dirty="0">
                <a:ln>
                  <a:noFill/>
                </a:ln>
                <a:solidFill>
                  <a:prstClr val="black"/>
                </a:solidFill>
                <a:effectLst/>
                <a:uLnTx/>
                <a:uFillTx/>
                <a:latin typeface="Arial"/>
              </a:endParaRPr>
            </a:p>
          </p:txBody>
        </p:sp>
        <p:sp>
          <p:nvSpPr>
            <p:cNvPr id="78" name="Line 8">
              <a:extLst>
                <a:ext uri="{FF2B5EF4-FFF2-40B4-BE49-F238E27FC236}">
                  <a16:creationId xmlns:a16="http://schemas.microsoft.com/office/drawing/2014/main" id="{618B35D1-91F1-8613-7301-694F0A0EB85A}"/>
                </a:ext>
              </a:extLst>
            </p:cNvPr>
            <p:cNvSpPr/>
            <p:nvPr/>
          </p:nvSpPr>
          <p:spPr>
            <a:xfrm>
              <a:off x="457200" y="3420260"/>
              <a:ext cx="4662000" cy="0"/>
            </a:xfrm>
            <a:prstGeom prst="line">
              <a:avLst/>
            </a:prstGeom>
            <a:noFill/>
            <a:ln w="9525" cap="flat" cmpd="sng" algn="ctr">
              <a:solidFill>
                <a:srgbClr val="E7E6E6">
                  <a:lumMod val="50000"/>
                </a:srgbClr>
              </a:solidFill>
              <a:prstDash val="solid"/>
              <a:miter/>
            </a:ln>
            <a:effectLst/>
          </p:spPr>
          <p:txBody>
            <a:bodyPr/>
            <a:lstStyle/>
            <a:p>
              <a:endParaRPr lang="de-DE"/>
            </a:p>
          </p:txBody>
        </p:sp>
        <p:sp>
          <p:nvSpPr>
            <p:cNvPr id="79" name="Textfeld 78">
              <a:extLst>
                <a:ext uri="{FF2B5EF4-FFF2-40B4-BE49-F238E27FC236}">
                  <a16:creationId xmlns:a16="http://schemas.microsoft.com/office/drawing/2014/main" id="{9A553652-4CFC-3EFD-FAEC-8BF818F3DFE8}"/>
                </a:ext>
              </a:extLst>
            </p:cNvPr>
            <p:cNvSpPr txBox="1"/>
            <p:nvPr/>
          </p:nvSpPr>
          <p:spPr>
            <a:xfrm>
              <a:off x="457199" y="3484492"/>
              <a:ext cx="4662000" cy="929724"/>
            </a:xfrm>
            <a:prstGeom prst="rect">
              <a:avLst/>
            </a:prstGeom>
            <a:noFill/>
          </p:spPr>
          <p:txBody>
            <a:bodyPr wrap="square" lIns="0" tIns="0" rIns="0" bIns="0"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1" normalizeH="0" baseline="0" noProof="0" dirty="0">
                  <a:ln>
                    <a:noFill/>
                  </a:ln>
                  <a:solidFill>
                    <a:srgbClr val="E7E6E6">
                      <a:lumMod val="50000"/>
                    </a:srgbClr>
                  </a:solidFill>
                  <a:effectLst/>
                  <a:uLnTx/>
                  <a:uFillTx/>
                  <a:latin typeface="Arial"/>
                </a:rPr>
                <a:t>Unter Gewalt versteht man nach der World Health </a:t>
              </a:r>
              <a:r>
                <a:rPr kumimoji="0" lang="de-DE" sz="1100" b="0" i="0" u="none" strike="noStrike" kern="0" cap="none" spc="-1" normalizeH="0" baseline="0" noProof="0" dirty="0" err="1">
                  <a:ln>
                    <a:noFill/>
                  </a:ln>
                  <a:solidFill>
                    <a:srgbClr val="E7E6E6">
                      <a:lumMod val="50000"/>
                    </a:srgbClr>
                  </a:solidFill>
                  <a:effectLst/>
                  <a:uLnTx/>
                  <a:uFillTx/>
                  <a:latin typeface="Arial"/>
                </a:rPr>
                <a:t>Organization</a:t>
              </a:r>
              <a:r>
                <a:rPr kumimoji="0" lang="de-DE" sz="1100" b="0" i="0" u="none" strike="noStrike" kern="0" cap="none" spc="-1" normalizeH="0" baseline="0" noProof="0" dirty="0">
                  <a:ln>
                    <a:noFill/>
                  </a:ln>
                  <a:solidFill>
                    <a:srgbClr val="E7E6E6">
                      <a:lumMod val="50000"/>
                    </a:srgbClr>
                  </a:solidFill>
                  <a:effectLst/>
                  <a:uLnTx/>
                  <a:uFillTx/>
                  <a:latin typeface="Arial"/>
                </a:rPr>
                <a:t> die bewusste Androhung oder Anwendung von Macht gegenüber der eigenen Person, einer anderen Person oder gegenüber einer Gruppe von Personen, die zu Verletzungen, psychischen Belastungen, Verlusten bis hin zum Tod führen kann. Gewalt kann in folgende Arten unterteilt werden:</a:t>
              </a:r>
            </a:p>
          </p:txBody>
        </p:sp>
      </p:grpSp>
      <p:grpSp>
        <p:nvGrpSpPr>
          <p:cNvPr id="88" name="Gruppieren 87">
            <a:extLst>
              <a:ext uri="{FF2B5EF4-FFF2-40B4-BE49-F238E27FC236}">
                <a16:creationId xmlns:a16="http://schemas.microsoft.com/office/drawing/2014/main" id="{B75E15F9-3EBE-344C-CCED-79AE3C43A1D6}"/>
              </a:ext>
            </a:extLst>
          </p:cNvPr>
          <p:cNvGrpSpPr/>
          <p:nvPr/>
        </p:nvGrpSpPr>
        <p:grpSpPr>
          <a:xfrm>
            <a:off x="5572800" y="9288944"/>
            <a:ext cx="4662000" cy="1927489"/>
            <a:chOff x="5572613" y="6574971"/>
            <a:chExt cx="4662000" cy="1927489"/>
          </a:xfrm>
        </p:grpSpPr>
        <p:sp>
          <p:nvSpPr>
            <p:cNvPr id="89" name="Textfeld 88">
              <a:extLst>
                <a:ext uri="{FF2B5EF4-FFF2-40B4-BE49-F238E27FC236}">
                  <a16:creationId xmlns:a16="http://schemas.microsoft.com/office/drawing/2014/main" id="{FF980F86-BB6E-7450-84B3-AB54037B45C2}"/>
                </a:ext>
              </a:extLst>
            </p:cNvPr>
            <p:cNvSpPr txBox="1"/>
            <p:nvPr/>
          </p:nvSpPr>
          <p:spPr>
            <a:xfrm>
              <a:off x="6711739" y="6574971"/>
              <a:ext cx="2338782" cy="307777"/>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EE7200"/>
                  </a:solidFill>
                  <a:effectLst/>
                  <a:uLnTx/>
                  <a:uFillTx/>
                  <a:latin typeface="Arial"/>
                </a:rPr>
                <a:t>Zusammenfassung</a:t>
              </a:r>
            </a:p>
          </p:txBody>
        </p:sp>
        <p:sp>
          <p:nvSpPr>
            <p:cNvPr id="90" name="Line 8">
              <a:extLst>
                <a:ext uri="{FF2B5EF4-FFF2-40B4-BE49-F238E27FC236}">
                  <a16:creationId xmlns:a16="http://schemas.microsoft.com/office/drawing/2014/main" id="{1BCA6634-6548-CE25-93FF-883F705E0630}"/>
                </a:ext>
              </a:extLst>
            </p:cNvPr>
            <p:cNvSpPr/>
            <p:nvPr/>
          </p:nvSpPr>
          <p:spPr>
            <a:xfrm>
              <a:off x="5572613" y="6906821"/>
              <a:ext cx="4662000" cy="0"/>
            </a:xfrm>
            <a:prstGeom prst="line">
              <a:avLst/>
            </a:prstGeom>
            <a:noFill/>
            <a:ln w="9525" cap="flat" cmpd="sng" algn="ctr">
              <a:solidFill>
                <a:srgbClr val="E7E6E6">
                  <a:lumMod val="50000"/>
                </a:srgbClr>
              </a:solidFill>
              <a:prstDash val="solid"/>
              <a:miter/>
            </a:ln>
            <a:effectLst/>
          </p:spPr>
          <p:txBody>
            <a:bodyPr/>
            <a:lstStyle/>
            <a:p>
              <a:endParaRPr lang="de-DE"/>
            </a:p>
          </p:txBody>
        </p:sp>
        <p:sp>
          <p:nvSpPr>
            <p:cNvPr id="91" name="Textfeld 90">
              <a:extLst>
                <a:ext uri="{FF2B5EF4-FFF2-40B4-BE49-F238E27FC236}">
                  <a16:creationId xmlns:a16="http://schemas.microsoft.com/office/drawing/2014/main" id="{42C20A1C-BCCB-8BE9-4B81-52C87008C084}"/>
                </a:ext>
              </a:extLst>
            </p:cNvPr>
            <p:cNvSpPr txBox="1"/>
            <p:nvPr/>
          </p:nvSpPr>
          <p:spPr>
            <a:xfrm>
              <a:off x="5572613" y="6978966"/>
              <a:ext cx="4662000" cy="1523494"/>
            </a:xfrm>
            <a:prstGeom prst="rect">
              <a:avLst/>
            </a:prstGeom>
            <a:noFill/>
            <a:ln>
              <a:noFill/>
            </a:ln>
          </p:spPr>
          <p:txBody>
            <a:bodyPr wrap="square" lIns="0" tIns="0" rIns="0" bIns="0"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de-AT" sz="1100" kern="0" spc="-1" dirty="0">
                  <a:solidFill>
                    <a:srgbClr val="E7E6E6">
                      <a:lumMod val="50000"/>
                    </a:srgbClr>
                  </a:solidFill>
                  <a:latin typeface="Arial"/>
                </a:rPr>
                <a:t>Die quantitative Untersuchung zeigt, dass Gewalt gegen Mitarbeitende der Notaufnahme des Städtischen Klinikums Dresden eine große Problematik mit aktueller Relevanz darstellt. Es </a:t>
              </a:r>
              <a:r>
                <a:rPr lang="de-AT" sz="1100" kern="0" spc="-1">
                  <a:solidFill>
                    <a:srgbClr val="E7E6E6">
                      <a:lumMod val="50000"/>
                    </a:srgbClr>
                  </a:solidFill>
                  <a:latin typeface="Arial"/>
                </a:rPr>
                <a:t>ist notwendig</a:t>
              </a:r>
              <a:r>
                <a:rPr lang="de-AT" sz="1100" kern="0" spc="-1" dirty="0">
                  <a:solidFill>
                    <a:srgbClr val="E7E6E6">
                      <a:lumMod val="50000"/>
                    </a:srgbClr>
                  </a:solidFill>
                  <a:latin typeface="Arial"/>
                </a:rPr>
                <a:t>, Schutzmaßnahmen zur Gewaltprävention sowie Reaktionsmaßnahmen im Umgang mit bereits erfolgten Gewalttaten zu etablieren. Das Gewaltvorkommen macht es zudem deutlich, dass regelmäßige Folgeuntersuchungen sowie langfristige Analysen der Gewaltauswirkungen durchgeführt werden müssen, um Entwicklungen beurteilen und das Gewaltvorkommen reduzieren zu können. </a:t>
              </a:r>
              <a:endParaRPr kumimoji="0" lang="de-DE" sz="1100" b="0" i="0" u="none" strike="noStrike" kern="0" cap="none" spc="-1" normalizeH="0" baseline="0" noProof="0" dirty="0">
                <a:ln>
                  <a:noFill/>
                </a:ln>
                <a:solidFill>
                  <a:srgbClr val="E7E6E6">
                    <a:lumMod val="50000"/>
                  </a:srgbClr>
                </a:solidFill>
                <a:effectLst/>
                <a:uLnTx/>
                <a:uFillTx/>
                <a:latin typeface="Arial"/>
                <a:ea typeface="MyriadPro-BoldCond"/>
              </a:endParaRPr>
            </a:p>
          </p:txBody>
        </p:sp>
      </p:grpSp>
      <p:sp>
        <p:nvSpPr>
          <p:cNvPr id="96" name="CustomShape 6">
            <a:extLst>
              <a:ext uri="{FF2B5EF4-FFF2-40B4-BE49-F238E27FC236}">
                <a16:creationId xmlns:a16="http://schemas.microsoft.com/office/drawing/2014/main" id="{5D9691F2-F1B1-52F3-8570-235DAF38E10E}"/>
              </a:ext>
            </a:extLst>
          </p:cNvPr>
          <p:cNvSpPr/>
          <p:nvPr/>
        </p:nvSpPr>
        <p:spPr>
          <a:xfrm>
            <a:off x="6929443" y="12618544"/>
            <a:ext cx="3319750" cy="1141859"/>
          </a:xfrm>
          <a:prstGeom prst="rect">
            <a:avLst/>
          </a:prstGeom>
          <a:solidFill>
            <a:sysClr val="window" lastClr="FFFFFF"/>
          </a:solidFill>
          <a:ln w="25400" cap="flat" cmpd="sng" algn="ctr">
            <a:noFill/>
            <a:prstDash val="solid"/>
            <a:miter/>
          </a:ln>
          <a:effectLst/>
        </p:spPr>
        <p:txBody>
          <a:bodyPr lIns="90000" tIns="45000" rIns="90000" bIns="45000" anchor="ctr">
            <a:no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de-DE" sz="1100" b="1" i="0" u="none" strike="noStrike" kern="0" cap="none" spc="-1" normalizeH="0" baseline="0" noProof="0" dirty="0">
                <a:ln>
                  <a:noFill/>
                </a:ln>
                <a:solidFill>
                  <a:srgbClr val="EF7203"/>
                </a:solidFill>
                <a:effectLst/>
                <a:uLnTx/>
                <a:uFillTx/>
                <a:latin typeface="Arial"/>
                <a:ea typeface="MyriadPro-BoldCond"/>
              </a:rPr>
              <a:t>Marie Runge</a:t>
            </a:r>
            <a:r>
              <a:rPr kumimoji="0" lang="de-AT" sz="1100" b="1" i="0" u="none" strike="noStrike" kern="0" cap="none" spc="-1" normalizeH="0" baseline="0" noProof="0" dirty="0">
                <a:ln>
                  <a:noFill/>
                </a:ln>
                <a:solidFill>
                  <a:srgbClr val="E7E6E6">
                    <a:lumMod val="50000"/>
                  </a:srgbClr>
                </a:solidFill>
                <a:effectLst/>
                <a:uLnTx/>
                <a:uFillTx/>
                <a:latin typeface="Arial"/>
                <a:ea typeface="MyriadPro-BoldCond"/>
              </a:rPr>
              <a:t>, </a:t>
            </a:r>
            <a:r>
              <a:rPr lang="de-AT" sz="1100" kern="0" spc="-1" dirty="0">
                <a:solidFill>
                  <a:srgbClr val="E7E6E6">
                    <a:lumMod val="50000"/>
                  </a:srgbClr>
                </a:solidFill>
                <a:latin typeface="Arial"/>
                <a:ea typeface="MyriadPro-BoldCond"/>
              </a:rPr>
              <a:t>M</a:t>
            </a:r>
            <a:r>
              <a:rPr kumimoji="0" lang="de-AT" sz="1100" b="0" i="0" u="none" strike="noStrike" kern="0" cap="none" spc="-1" normalizeH="0" baseline="0" noProof="0" dirty="0">
                <a:ln>
                  <a:noFill/>
                </a:ln>
                <a:solidFill>
                  <a:srgbClr val="E7E6E6">
                    <a:lumMod val="50000"/>
                  </a:srgbClr>
                </a:solidFill>
                <a:effectLst/>
                <a:uLnTx/>
                <a:uFillTx/>
                <a:latin typeface="Arial"/>
                <a:ea typeface="MyriadPro-BoldCond"/>
              </a:rPr>
              <a:t>.A.</a:t>
            </a:r>
            <a:br>
              <a:rPr kumimoji="0" lang="de-AT" sz="1100" b="0" i="0" u="none" strike="noStrike" kern="0" cap="none" spc="-1" normalizeH="0" baseline="0" noProof="0" dirty="0">
                <a:ln>
                  <a:noFill/>
                </a:ln>
                <a:solidFill>
                  <a:srgbClr val="E7E6E6">
                    <a:lumMod val="50000"/>
                  </a:srgbClr>
                </a:solidFill>
                <a:effectLst/>
                <a:uLnTx/>
                <a:uFillTx/>
                <a:latin typeface="Arial"/>
                <a:ea typeface="Microsoft YaHei"/>
              </a:rPr>
            </a:br>
            <a:r>
              <a:rPr kumimoji="0" lang="pl-PL" sz="1100" b="0" i="0" u="none" strike="noStrike" kern="0" cap="none" spc="-1" normalizeH="0" baseline="0" noProof="0" dirty="0">
                <a:ln>
                  <a:noFill/>
                </a:ln>
                <a:solidFill>
                  <a:srgbClr val="E7E6E6">
                    <a:lumMod val="50000"/>
                  </a:srgbClr>
                </a:solidFill>
                <a:effectLst/>
                <a:uLnTx/>
                <a:uFillTx/>
                <a:latin typeface="Arial"/>
                <a:ea typeface="DejaVu Sans"/>
              </a:rPr>
              <a:t>Studiengang </a:t>
            </a:r>
            <a:r>
              <a:rPr kumimoji="0" lang="de-DE" sz="1100" b="0" i="0" u="none" strike="noStrike" kern="0" cap="none" spc="-1" normalizeH="0" baseline="0" noProof="0" dirty="0">
                <a:ln>
                  <a:noFill/>
                </a:ln>
                <a:solidFill>
                  <a:srgbClr val="E7E6E6">
                    <a:lumMod val="50000"/>
                  </a:srgbClr>
                </a:solidFill>
                <a:effectLst/>
                <a:uLnTx/>
                <a:uFillTx/>
                <a:latin typeface="Arial"/>
                <a:ea typeface="MyriadPro-LightCond"/>
              </a:rPr>
              <a:t>Management im Gesundheitswesen</a:t>
            </a:r>
            <a:endParaRPr kumimoji="0" lang="pl-PL" sz="1100" b="0" i="0" u="none" strike="noStrike" kern="0" cap="none" spc="-1" normalizeH="0" baseline="0" noProof="0" dirty="0">
              <a:ln>
                <a:noFill/>
              </a:ln>
              <a:solidFill>
                <a:srgbClr val="E7E6E6">
                  <a:lumMod val="50000"/>
                </a:srgbClr>
              </a:solidFill>
              <a:effectLst/>
              <a:uLnTx/>
              <a:uFillTx/>
              <a:latin typeface="Arial"/>
              <a:ea typeface="Microsoft YaHei"/>
            </a:endParaRPr>
          </a:p>
          <a:p>
            <a:pPr marL="0" marR="0" lvl="0" indent="0" defTabSz="914400" eaLnBrk="1" fontAlgn="auto" latinLnBrk="0" hangingPunct="1">
              <a:lnSpc>
                <a:spcPct val="100000"/>
              </a:lnSpc>
              <a:spcBef>
                <a:spcPts val="0"/>
              </a:spcBef>
              <a:buClrTx/>
              <a:buSzTx/>
              <a:buFontTx/>
              <a:buNone/>
              <a:tabLst/>
              <a:defRPr/>
            </a:pPr>
            <a:r>
              <a:rPr kumimoji="0" lang="pl-PL" sz="1100" b="0" i="0" u="none" strike="noStrike" kern="0" cap="none" spc="-1" normalizeH="0" baseline="0" noProof="0" dirty="0">
                <a:ln>
                  <a:noFill/>
                </a:ln>
                <a:solidFill>
                  <a:srgbClr val="E7E6E6">
                    <a:lumMod val="50000"/>
                  </a:srgbClr>
                </a:solidFill>
                <a:effectLst/>
                <a:uLnTx/>
                <a:uFillTx/>
                <a:latin typeface="Arial"/>
                <a:ea typeface="DejaVu Sans"/>
              </a:rPr>
              <a:t>Betreuer/Gutachter:</a:t>
            </a:r>
            <a:endParaRPr kumimoji="0" lang="pl-PL" sz="1100" b="0" i="0" u="none" strike="noStrike" kern="0" cap="none" spc="-1" normalizeH="0" baseline="0" noProof="0" dirty="0">
              <a:ln>
                <a:noFill/>
              </a:ln>
              <a:solidFill>
                <a:srgbClr val="E7E6E6">
                  <a:lumMod val="50000"/>
                </a:srgbClr>
              </a:solidFill>
              <a:effectLst/>
              <a:uLnTx/>
              <a:uFillTx/>
              <a:latin typeface="Arial"/>
              <a:ea typeface="Microsoft YaHei"/>
            </a:endParaRPr>
          </a:p>
          <a:p>
            <a:pPr marL="0" marR="0" lvl="0" indent="0" defTabSz="914400" eaLnBrk="1" fontAlgn="auto" latinLnBrk="0" hangingPunct="1">
              <a:lnSpc>
                <a:spcPct val="100000"/>
              </a:lnSpc>
              <a:spcBef>
                <a:spcPts val="0"/>
              </a:spcBef>
              <a:spcAft>
                <a:spcPts val="600"/>
              </a:spcAft>
              <a:buClrTx/>
              <a:buSzTx/>
              <a:buFontTx/>
              <a:buNone/>
              <a:tabLst/>
              <a:defRPr/>
            </a:pPr>
            <a:r>
              <a:rPr kumimoji="0" lang="pl-PL" sz="1100" b="0" i="0" u="none" strike="noStrike" kern="0" cap="none" spc="-1" normalizeH="0" baseline="0" noProof="0" dirty="0">
                <a:ln>
                  <a:noFill/>
                </a:ln>
                <a:solidFill>
                  <a:srgbClr val="E7E6E6">
                    <a:lumMod val="50000"/>
                  </a:srgbClr>
                </a:solidFill>
                <a:effectLst/>
                <a:uLnTx/>
                <a:uFillTx/>
                <a:latin typeface="Arial"/>
                <a:ea typeface="MyriadPro-LightCond"/>
              </a:rPr>
              <a:t>Prof. Dr. </a:t>
            </a:r>
            <a:r>
              <a:rPr kumimoji="0" lang="de-DE" sz="1100" b="0" i="0" u="none" strike="noStrike" kern="0" cap="none" spc="-1" normalizeH="0" baseline="0" noProof="0" dirty="0">
                <a:ln>
                  <a:noFill/>
                </a:ln>
                <a:solidFill>
                  <a:srgbClr val="E7E6E6">
                    <a:lumMod val="50000"/>
                  </a:srgbClr>
                </a:solidFill>
                <a:effectLst/>
                <a:uLnTx/>
                <a:uFillTx/>
                <a:latin typeface="Arial"/>
                <a:ea typeface="MyriadPro-LightCond"/>
              </a:rPr>
              <a:t>rer. pol.</a:t>
            </a:r>
            <a:r>
              <a:rPr kumimoji="0" lang="de-DE" sz="1100" b="0" i="0" u="none" strike="noStrike" kern="0" cap="none" spc="-1" normalizeH="0" baseline="0" noProof="0" dirty="0">
                <a:ln>
                  <a:noFill/>
                </a:ln>
                <a:solidFill>
                  <a:srgbClr val="666665"/>
                </a:solidFill>
                <a:effectLst/>
                <a:uLnTx/>
                <a:uFillTx/>
                <a:latin typeface="Arial"/>
                <a:ea typeface="MyriadPro-LightCond"/>
              </a:rPr>
              <a:t> </a:t>
            </a:r>
            <a:r>
              <a:rPr kumimoji="0" lang="de-DE" sz="1100" b="1" i="0" u="none" strike="noStrike" kern="0" cap="none" spc="-1" normalizeH="0" baseline="0" noProof="0" dirty="0">
                <a:ln>
                  <a:noFill/>
                </a:ln>
                <a:solidFill>
                  <a:srgbClr val="EF7203"/>
                </a:solidFill>
                <a:effectLst/>
                <a:uLnTx/>
                <a:uFillTx/>
                <a:latin typeface="Arial"/>
                <a:ea typeface="MyriadPro-BoldCond"/>
              </a:rPr>
              <a:t>Jörg </a:t>
            </a:r>
            <a:r>
              <a:rPr kumimoji="0" lang="de-DE" sz="1100" b="1" i="0" u="none" strike="noStrike" kern="0" cap="none" spc="-1" normalizeH="0" baseline="0" noProof="0" dirty="0" err="1">
                <a:ln>
                  <a:noFill/>
                </a:ln>
                <a:solidFill>
                  <a:srgbClr val="EF7203"/>
                </a:solidFill>
                <a:effectLst/>
                <a:uLnTx/>
                <a:uFillTx/>
                <a:latin typeface="Arial"/>
                <a:ea typeface="MyriadPro-BoldCond"/>
              </a:rPr>
              <a:t>Saatkamp</a:t>
            </a:r>
            <a:br>
              <a:rPr kumimoji="0" lang="de-AT" sz="1100" b="0" i="0" u="none" strike="noStrike" kern="0" cap="none" spc="-1" normalizeH="0" baseline="0" noProof="0" dirty="0">
                <a:ln>
                  <a:noFill/>
                </a:ln>
                <a:solidFill>
                  <a:prstClr val="black"/>
                </a:solidFill>
                <a:effectLst/>
                <a:uLnTx/>
                <a:uFillTx/>
                <a:latin typeface="Arial"/>
                <a:ea typeface="Microsoft YaHei"/>
              </a:rPr>
            </a:br>
            <a:r>
              <a:rPr lang="de-AT" sz="1100" kern="0" spc="-1" dirty="0">
                <a:solidFill>
                  <a:srgbClr val="E7E6E6">
                    <a:lumMod val="50000"/>
                  </a:srgbClr>
                </a:solidFill>
                <a:latin typeface="Arial"/>
                <a:ea typeface="Microsoft YaHei"/>
              </a:rPr>
              <a:t>Dr. med.</a:t>
            </a:r>
            <a:r>
              <a:rPr kumimoji="0" lang="de-DE" sz="1100" b="0" i="0" u="none" strike="noStrike" kern="0" cap="none" spc="-1" normalizeH="0" baseline="0" noProof="0" dirty="0">
                <a:ln>
                  <a:noFill/>
                </a:ln>
                <a:solidFill>
                  <a:srgbClr val="E7E6E6">
                    <a:lumMod val="50000"/>
                  </a:srgbClr>
                </a:solidFill>
                <a:effectLst/>
                <a:uLnTx/>
                <a:uFillTx/>
                <a:latin typeface="Arial"/>
                <a:ea typeface="MyriadPro-LightCond"/>
              </a:rPr>
              <a:t> </a:t>
            </a:r>
            <a:r>
              <a:rPr lang="de-AT" sz="1100" b="1" kern="0" spc="-1" dirty="0">
                <a:solidFill>
                  <a:srgbClr val="EF7203"/>
                </a:solidFill>
                <a:latin typeface="Arial"/>
                <a:ea typeface="MyriadPro-LightCond"/>
              </a:rPr>
              <a:t>Mark Frank </a:t>
            </a:r>
            <a:endParaRPr kumimoji="0" lang="pl-PL" sz="1100" b="0" i="0" u="none" strike="noStrike" kern="0" cap="none" spc="-1" normalizeH="0" baseline="0" noProof="0" dirty="0">
              <a:ln>
                <a:noFill/>
              </a:ln>
              <a:solidFill>
                <a:srgbClr val="E7E6E6">
                  <a:lumMod val="50000"/>
                </a:srgbClr>
              </a:solidFill>
              <a:effectLst/>
              <a:uLnTx/>
              <a:uFillTx/>
              <a:latin typeface="Arial"/>
              <a:ea typeface="Microsoft YaHei"/>
            </a:endParaRPr>
          </a:p>
        </p:txBody>
      </p:sp>
      <p:sp>
        <p:nvSpPr>
          <p:cNvPr id="97" name="Line 8">
            <a:extLst>
              <a:ext uri="{FF2B5EF4-FFF2-40B4-BE49-F238E27FC236}">
                <a16:creationId xmlns:a16="http://schemas.microsoft.com/office/drawing/2014/main" id="{7C9D5855-5305-5916-BA9C-2428EF8F6621}"/>
              </a:ext>
            </a:extLst>
          </p:cNvPr>
          <p:cNvSpPr/>
          <p:nvPr/>
        </p:nvSpPr>
        <p:spPr>
          <a:xfrm>
            <a:off x="5572613" y="12201015"/>
            <a:ext cx="4716462" cy="0"/>
          </a:xfrm>
          <a:prstGeom prst="line">
            <a:avLst/>
          </a:prstGeom>
          <a:noFill/>
          <a:ln w="63500" cap="flat" cmpd="dbl" algn="ctr">
            <a:solidFill>
              <a:srgbClr val="EE7200"/>
            </a:solidFill>
            <a:prstDash val="solid"/>
            <a:miter/>
          </a:ln>
          <a:effectLst/>
        </p:spPr>
        <p:txBody>
          <a:bodyPr/>
          <a:lstStyle/>
          <a:p>
            <a:endParaRPr lang="de-DE"/>
          </a:p>
        </p:txBody>
      </p:sp>
      <p:sp>
        <p:nvSpPr>
          <p:cNvPr id="101" name="Rechteck 100">
            <a:extLst>
              <a:ext uri="{FF2B5EF4-FFF2-40B4-BE49-F238E27FC236}">
                <a16:creationId xmlns:a16="http://schemas.microsoft.com/office/drawing/2014/main" id="{00018C24-0473-2C1D-6BE8-DB519689954C}"/>
              </a:ext>
            </a:extLst>
          </p:cNvPr>
          <p:cNvSpPr/>
          <p:nvPr/>
        </p:nvSpPr>
        <p:spPr>
          <a:xfrm>
            <a:off x="5572613" y="14041369"/>
            <a:ext cx="4706450" cy="733679"/>
          </a:xfrm>
          <a:prstGeom prst="rect">
            <a:avLst/>
          </a:prstGeom>
          <a:solidFill>
            <a:srgbClr val="EE7200"/>
          </a:solidFill>
          <a:ln w="25400" cap="flat" cmpd="sng" algn="ctr">
            <a:solidFill>
              <a:srgbClr val="EE7200"/>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AT" sz="1600" b="1" i="0" u="none" strike="noStrike" kern="0" cap="none" spc="0" normalizeH="0" baseline="0" noProof="0" dirty="0">
                <a:ln>
                  <a:noFill/>
                </a:ln>
                <a:solidFill>
                  <a:prstClr val="white"/>
                </a:solidFill>
                <a:effectLst/>
                <a:highlight>
                  <a:srgbClr val="EE7200"/>
                </a:highlight>
                <a:uLnTx/>
                <a:uFillTx/>
                <a:latin typeface="Arial"/>
              </a:rPr>
              <a:t>Fakultät Management-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AT" sz="1600" b="1" i="0" u="none" strike="noStrike" kern="0" cap="none" spc="0" normalizeH="0" baseline="0" noProof="0" dirty="0">
                <a:ln>
                  <a:noFill/>
                </a:ln>
                <a:solidFill>
                  <a:prstClr val="white"/>
                </a:solidFill>
                <a:effectLst/>
                <a:highlight>
                  <a:srgbClr val="EE7200"/>
                </a:highlight>
                <a:uLnTx/>
                <a:uFillTx/>
                <a:latin typeface="Arial"/>
              </a:rPr>
              <a:t>und Kulturwissenschaften</a:t>
            </a:r>
            <a:endParaRPr kumimoji="0" lang="de-DE" sz="1600" b="1" i="0" u="none" strike="noStrike" kern="0" cap="none" spc="0" normalizeH="0" baseline="0" noProof="0" dirty="0">
              <a:ln>
                <a:noFill/>
              </a:ln>
              <a:solidFill>
                <a:prstClr val="white"/>
              </a:solidFill>
              <a:effectLst/>
              <a:highlight>
                <a:srgbClr val="EE7200"/>
              </a:highlight>
              <a:uLnTx/>
              <a:uFillTx/>
              <a:latin typeface="Arial"/>
            </a:endParaRPr>
          </a:p>
        </p:txBody>
      </p:sp>
      <p:grpSp>
        <p:nvGrpSpPr>
          <p:cNvPr id="103" name="Gruppieren 102">
            <a:extLst>
              <a:ext uri="{FF2B5EF4-FFF2-40B4-BE49-F238E27FC236}">
                <a16:creationId xmlns:a16="http://schemas.microsoft.com/office/drawing/2014/main" id="{D52EDD24-64D6-D1AC-750C-CC8E6C619788}"/>
              </a:ext>
            </a:extLst>
          </p:cNvPr>
          <p:cNvGrpSpPr/>
          <p:nvPr/>
        </p:nvGrpSpPr>
        <p:grpSpPr>
          <a:xfrm>
            <a:off x="467211" y="6789076"/>
            <a:ext cx="4662001" cy="1917151"/>
            <a:chOff x="457199" y="3090918"/>
            <a:chExt cx="4662001" cy="1917151"/>
          </a:xfrm>
        </p:grpSpPr>
        <p:sp>
          <p:nvSpPr>
            <p:cNvPr id="104" name="Textfeld 103">
              <a:extLst>
                <a:ext uri="{FF2B5EF4-FFF2-40B4-BE49-F238E27FC236}">
                  <a16:creationId xmlns:a16="http://schemas.microsoft.com/office/drawing/2014/main" id="{91276315-9547-F0E0-5C36-98419C0B32AA}"/>
                </a:ext>
              </a:extLst>
            </p:cNvPr>
            <p:cNvSpPr txBox="1"/>
            <p:nvPr/>
          </p:nvSpPr>
          <p:spPr>
            <a:xfrm>
              <a:off x="1326775" y="3090918"/>
              <a:ext cx="2943819" cy="307777"/>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000" b="1" i="0" u="none" strike="noStrike" kern="0" cap="none" spc="-1" normalizeH="0" baseline="0" noProof="0" dirty="0">
                  <a:ln>
                    <a:noFill/>
                  </a:ln>
                  <a:solidFill>
                    <a:srgbClr val="EE7200"/>
                  </a:solidFill>
                  <a:effectLst/>
                  <a:uLnTx/>
                  <a:uFillTx/>
                  <a:latin typeface="Arial"/>
                  <a:ea typeface="MyriadPro-BoldCond"/>
                </a:rPr>
                <a:t>Methodisches Vorgehen</a:t>
              </a:r>
              <a:endParaRPr kumimoji="0" lang="pl-PL" sz="2000" b="1" i="0" u="none" strike="noStrike" kern="0" cap="none" spc="-1" normalizeH="0" baseline="0" noProof="0" dirty="0">
                <a:ln>
                  <a:noFill/>
                </a:ln>
                <a:solidFill>
                  <a:prstClr val="black"/>
                </a:solidFill>
                <a:effectLst/>
                <a:uLnTx/>
                <a:uFillTx/>
                <a:latin typeface="Arial"/>
              </a:endParaRPr>
            </a:p>
          </p:txBody>
        </p:sp>
        <p:sp>
          <p:nvSpPr>
            <p:cNvPr id="105" name="Line 8">
              <a:extLst>
                <a:ext uri="{FF2B5EF4-FFF2-40B4-BE49-F238E27FC236}">
                  <a16:creationId xmlns:a16="http://schemas.microsoft.com/office/drawing/2014/main" id="{BB4E24D7-4A43-89F0-CC8D-7FA1B324F0C8}"/>
                </a:ext>
              </a:extLst>
            </p:cNvPr>
            <p:cNvSpPr/>
            <p:nvPr/>
          </p:nvSpPr>
          <p:spPr>
            <a:xfrm>
              <a:off x="457200" y="3420260"/>
              <a:ext cx="4662000" cy="0"/>
            </a:xfrm>
            <a:prstGeom prst="line">
              <a:avLst/>
            </a:prstGeom>
            <a:noFill/>
            <a:ln w="9525" cap="flat" cmpd="sng" algn="ctr">
              <a:solidFill>
                <a:srgbClr val="E7E6E6">
                  <a:lumMod val="50000"/>
                </a:srgbClr>
              </a:solidFill>
              <a:prstDash val="solid"/>
              <a:miter/>
            </a:ln>
            <a:effectLst/>
          </p:spPr>
          <p:txBody>
            <a:bodyPr/>
            <a:lstStyle/>
            <a:p>
              <a:endParaRPr lang="de-DE"/>
            </a:p>
          </p:txBody>
        </p:sp>
        <p:sp>
          <p:nvSpPr>
            <p:cNvPr id="106" name="Textfeld 105">
              <a:extLst>
                <a:ext uri="{FF2B5EF4-FFF2-40B4-BE49-F238E27FC236}">
                  <a16:creationId xmlns:a16="http://schemas.microsoft.com/office/drawing/2014/main" id="{0D789A94-8523-1A12-DFE9-BD189D00E209}"/>
                </a:ext>
              </a:extLst>
            </p:cNvPr>
            <p:cNvSpPr txBox="1"/>
            <p:nvPr/>
          </p:nvSpPr>
          <p:spPr>
            <a:xfrm>
              <a:off x="457199" y="3484575"/>
              <a:ext cx="4662000" cy="1523494"/>
            </a:xfrm>
            <a:prstGeom prst="rect">
              <a:avLst/>
            </a:prstGeom>
            <a:noFill/>
          </p:spPr>
          <p:txBody>
            <a:bodyPr wrap="square" lIns="0" tIns="0" rIns="0" bIns="0"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de-DE" sz="1100" kern="0" spc="-1" dirty="0">
                  <a:solidFill>
                    <a:srgbClr val="E7E6E6">
                      <a:lumMod val="50000"/>
                    </a:srgbClr>
                  </a:solidFill>
                  <a:latin typeface="Arial"/>
                  <a:ea typeface="Microsoft YaHei"/>
                </a:rPr>
                <a:t>Der aktuelle Forschungsstand im Bereich arbeitsplatzbezogener Gewalt in Notaufnahmen wurde durch eine </a:t>
              </a:r>
              <a:r>
                <a:rPr kumimoji="0" lang="de-DE" sz="1100" b="0" i="0" u="none" strike="noStrike" kern="0" cap="none" spc="-1" normalizeH="0" baseline="0" noProof="0" dirty="0">
                  <a:ln>
                    <a:noFill/>
                  </a:ln>
                  <a:solidFill>
                    <a:srgbClr val="E7E6E6">
                      <a:lumMod val="50000"/>
                    </a:srgbClr>
                  </a:solidFill>
                  <a:effectLst/>
                  <a:uLnTx/>
                  <a:uFillTx/>
                  <a:latin typeface="Arial"/>
                  <a:ea typeface="Microsoft YaHei"/>
                </a:rPr>
                <a:t>systematische Literaturrecherche erhoben. Auf Grundlage dieser wurden Forschungsfragen und -hypothesen erarbeitet. Die Hypothesenüberprüfung erfolgte mittels eines Online-Fragebogens. Dieser  basierte auf dem </a:t>
              </a:r>
              <a:r>
                <a:rPr kumimoji="0" lang="en-US" sz="1100" b="0" i="1" u="none" strike="noStrike" kern="0" cap="none" spc="-1" normalizeH="0" baseline="0" noProof="0" dirty="0">
                  <a:ln>
                    <a:noFill/>
                  </a:ln>
                  <a:solidFill>
                    <a:srgbClr val="E7E6E6">
                      <a:lumMod val="50000"/>
                    </a:srgbClr>
                  </a:solidFill>
                  <a:effectLst/>
                  <a:uLnTx/>
                  <a:uFillTx/>
                  <a:latin typeface="Arial"/>
                  <a:ea typeface="Microsoft YaHei"/>
                </a:rPr>
                <a:t>Workplace Violence in the Health Sector Country Case Study – Questionnaire. </a:t>
              </a:r>
              <a:r>
                <a:rPr kumimoji="0" lang="de-DE" sz="1100" b="0" i="0" u="none" strike="noStrike" kern="0" cap="none" spc="-1" normalizeH="0" baseline="0" noProof="0" dirty="0">
                  <a:ln>
                    <a:noFill/>
                  </a:ln>
                  <a:solidFill>
                    <a:srgbClr val="E7E6E6">
                      <a:lumMod val="50000"/>
                    </a:srgbClr>
                  </a:solidFill>
                  <a:effectLst/>
                  <a:uLnTx/>
                  <a:uFillTx/>
                  <a:latin typeface="Arial"/>
                  <a:ea typeface="Microsoft YaHei"/>
                </a:rPr>
                <a:t>Alle Mitarbeitenden der  Notaufnahme des Städtischen Klinikums Dresden, darunter Pflegefachkräfte, Medizinische Fachangestellte,</a:t>
              </a:r>
              <a:r>
                <a:rPr lang="de-DE" sz="1100" kern="0" spc="-1" dirty="0">
                  <a:solidFill>
                    <a:srgbClr val="E7E6E6">
                      <a:lumMod val="50000"/>
                    </a:srgbClr>
                  </a:solidFill>
                  <a:latin typeface="Arial"/>
                  <a:ea typeface="Microsoft YaHei"/>
                </a:rPr>
                <a:t> </a:t>
              </a:r>
              <a:r>
                <a:rPr kumimoji="0" lang="de-DE" sz="1100" b="0" i="0" u="none" strike="noStrike" kern="0" cap="none" spc="-1" normalizeH="0" baseline="0" noProof="0" dirty="0">
                  <a:ln>
                    <a:noFill/>
                  </a:ln>
                  <a:solidFill>
                    <a:srgbClr val="E7E6E6">
                      <a:lumMod val="50000"/>
                    </a:srgbClr>
                  </a:solidFill>
                  <a:effectLst/>
                  <a:uLnTx/>
                  <a:uFillTx/>
                  <a:latin typeface="Arial"/>
                  <a:ea typeface="Microsoft YaHei"/>
                </a:rPr>
                <a:t>Ärzte und Fachkräfte der Unfallchirurgie, konnten über eine Zeitspanne von vier Wochen teilnehmen. </a:t>
              </a:r>
            </a:p>
          </p:txBody>
        </p:sp>
      </p:grpSp>
      <p:sp>
        <p:nvSpPr>
          <p:cNvPr id="109" name="Rechteck 108">
            <a:extLst>
              <a:ext uri="{FF2B5EF4-FFF2-40B4-BE49-F238E27FC236}">
                <a16:creationId xmlns:a16="http://schemas.microsoft.com/office/drawing/2014/main" id="{8D9A7A49-F22B-6C69-91A9-416B169CE57F}"/>
              </a:ext>
            </a:extLst>
          </p:cNvPr>
          <p:cNvSpPr/>
          <p:nvPr/>
        </p:nvSpPr>
        <p:spPr>
          <a:xfrm>
            <a:off x="5562600" y="11286141"/>
            <a:ext cx="4716463" cy="775458"/>
          </a:xfrm>
          <a:prstGeom prst="rect">
            <a:avLst/>
          </a:prstGeom>
          <a:solidFill>
            <a:sysClr val="window" lastClr="FFFFFF">
              <a:lumMod val="75000"/>
            </a:sysClr>
          </a:solidFill>
          <a:ln w="25400" cap="flat" cmpd="sng" algn="ctr">
            <a:noFill/>
            <a:prstDash val="solid"/>
            <a:miter/>
          </a:ln>
          <a:effectLst/>
        </p:spPr>
        <p:txBody>
          <a:bodyPr rtlCol="0" anchor="t"/>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de-AT" sz="900" b="0" i="0" u="none" strike="noStrike" kern="0" cap="none" spc="0" normalizeH="0" baseline="0" noProof="0" dirty="0">
                <a:ln>
                  <a:noFill/>
                </a:ln>
                <a:solidFill>
                  <a:srgbClr val="E7E6E6">
                    <a:lumMod val="50000"/>
                  </a:srgbClr>
                </a:solidFill>
                <a:effectLst/>
                <a:uLnTx/>
                <a:uFillTx/>
                <a:latin typeface="Arial" panose="020B0604020202020204" pitchFamily="34" charset="0"/>
                <a:cs typeface="Arial" panose="020B0604020202020204" pitchFamily="34" charset="0"/>
              </a:rPr>
              <a:t>Quellen: </a:t>
            </a:r>
            <a:r>
              <a:rPr kumimoji="0" lang="de-DE" sz="900" b="1" i="0" u="none" strike="noStrike" kern="0" cap="none" spc="-1" normalizeH="0" baseline="0" noProof="0" dirty="0">
                <a:ln>
                  <a:noFill/>
                </a:ln>
                <a:solidFill>
                  <a:srgbClr val="E7E6E6">
                    <a:lumMod val="50000"/>
                  </a:srgbClr>
                </a:solidFill>
                <a:effectLst/>
                <a:uLnTx/>
                <a:uFillTx/>
                <a:latin typeface="Arial" panose="020B0604020202020204" pitchFamily="34" charset="0"/>
                <a:cs typeface="Arial" panose="020B0604020202020204" pitchFamily="34" charset="0"/>
              </a:rPr>
              <a:t>International Labour </a:t>
            </a:r>
            <a:r>
              <a:rPr kumimoji="0" lang="de-DE" sz="900" b="1" i="0" u="none" strike="noStrike" kern="0" cap="none" spc="-1" normalizeH="0" baseline="0" noProof="0" dirty="0" err="1">
                <a:ln>
                  <a:noFill/>
                </a:ln>
                <a:solidFill>
                  <a:srgbClr val="E7E6E6">
                    <a:lumMod val="50000"/>
                  </a:srgbClr>
                </a:solidFill>
                <a:effectLst/>
                <a:uLnTx/>
                <a:uFillTx/>
                <a:latin typeface="Arial" panose="020B0604020202020204" pitchFamily="34" charset="0"/>
                <a:cs typeface="Arial" panose="020B0604020202020204" pitchFamily="34" charset="0"/>
              </a:rPr>
              <a:t>Organization</a:t>
            </a:r>
            <a:r>
              <a:rPr kumimoji="0" lang="en-US" sz="900" b="1" i="0" u="none" strike="noStrike" kern="0" cap="none" spc="0" normalizeH="0" baseline="0" noProof="0" dirty="0">
                <a:ln>
                  <a:noFill/>
                </a:ln>
                <a:solidFill>
                  <a:srgbClr val="E7E6E6">
                    <a:lumMod val="50000"/>
                  </a:srgbClr>
                </a:solidFill>
                <a:effectLst/>
                <a:uLnTx/>
                <a:uFillTx/>
                <a:latin typeface="Arial" panose="020B0604020202020204" pitchFamily="34" charset="0"/>
                <a:cs typeface="Arial" panose="020B0604020202020204" pitchFamily="34" charset="0"/>
              </a:rPr>
              <a:t>  et.al. </a:t>
            </a:r>
            <a:r>
              <a:rPr kumimoji="0" lang="en-US" sz="900" b="0" i="0" u="none" strike="noStrike" kern="0" cap="none" spc="0" normalizeH="0" baseline="0" noProof="0" dirty="0">
                <a:ln>
                  <a:noFill/>
                </a:ln>
                <a:solidFill>
                  <a:srgbClr val="E7E6E6">
                    <a:lumMod val="50000"/>
                  </a:srgbClr>
                </a:solidFill>
                <a:effectLst/>
                <a:uLnTx/>
                <a:uFillTx/>
                <a:latin typeface="Arial" panose="020B0604020202020204" pitchFamily="34" charset="0"/>
                <a:cs typeface="Arial" panose="020B0604020202020204" pitchFamily="34" charset="0"/>
              </a:rPr>
              <a:t>(2003): Workplace Violence in the health sector country case studies research instruments. Survey Questionnaire. English. Geneva. S. 2-14; </a:t>
            </a:r>
            <a:r>
              <a:rPr kumimoji="0" lang="de-DE" sz="900" b="1" i="0" u="none" strike="noStrike" kern="0" cap="none" spc="-1" normalizeH="0" baseline="0" noProof="0" dirty="0">
                <a:ln>
                  <a:noFill/>
                </a:ln>
                <a:solidFill>
                  <a:srgbClr val="E7E6E6">
                    <a:lumMod val="50000"/>
                  </a:srgbClr>
                </a:solidFill>
                <a:effectLst/>
                <a:uLnTx/>
                <a:uFillTx/>
                <a:latin typeface="Arial" panose="020B0604020202020204" pitchFamily="34" charset="0"/>
                <a:cs typeface="Arial" panose="020B0604020202020204" pitchFamily="34" charset="0"/>
              </a:rPr>
              <a:t>International Labour </a:t>
            </a:r>
            <a:r>
              <a:rPr kumimoji="0" lang="de-DE" sz="900" b="1" i="0" u="none" strike="noStrike" kern="0" cap="none" spc="-1" normalizeH="0" baseline="0" noProof="0" dirty="0" err="1">
                <a:ln>
                  <a:noFill/>
                </a:ln>
                <a:solidFill>
                  <a:srgbClr val="E7E6E6">
                    <a:lumMod val="50000"/>
                  </a:srgbClr>
                </a:solidFill>
                <a:effectLst/>
                <a:uLnTx/>
                <a:uFillTx/>
                <a:latin typeface="Arial" panose="020B0604020202020204" pitchFamily="34" charset="0"/>
                <a:cs typeface="Arial" panose="020B0604020202020204" pitchFamily="34" charset="0"/>
              </a:rPr>
              <a:t>Organization</a:t>
            </a:r>
            <a:r>
              <a:rPr kumimoji="0" lang="de-DE" sz="900" b="1" i="0" u="none" strike="noStrike" kern="0" cap="none" spc="-1" normalizeH="0" baseline="0" noProof="0" dirty="0">
                <a:ln>
                  <a:noFill/>
                </a:ln>
                <a:solidFill>
                  <a:srgbClr val="E7E6E6">
                    <a:lumMod val="50000"/>
                  </a:srgbClr>
                </a:solidFill>
                <a:effectLst/>
                <a:uLnTx/>
                <a:uFillTx/>
                <a:latin typeface="Arial" panose="020B0604020202020204" pitchFamily="34" charset="0"/>
                <a:cs typeface="Arial" panose="020B0604020202020204" pitchFamily="34" charset="0"/>
              </a:rPr>
              <a:t> </a:t>
            </a:r>
            <a:r>
              <a:rPr kumimoji="0" lang="en-US" sz="900" b="0" i="0" u="none" strike="noStrike" kern="0" cap="none" spc="0" normalizeH="0" baseline="0" noProof="0" dirty="0">
                <a:ln>
                  <a:noFill/>
                </a:ln>
                <a:solidFill>
                  <a:srgbClr val="E7E6E6">
                    <a:lumMod val="50000"/>
                  </a:srgbClr>
                </a:solidFill>
                <a:effectLst/>
                <a:uLnTx/>
                <a:uFillTx/>
                <a:latin typeface="Arial" panose="020B0604020202020204" pitchFamily="34" charset="0"/>
                <a:cs typeface="Arial" panose="020B0604020202020204" pitchFamily="34" charset="0"/>
              </a:rPr>
              <a:t>(2022): Experiences of violence and harassment at work. A global first survey. S. 12-43; </a:t>
            </a:r>
            <a:r>
              <a:rPr kumimoji="0" lang="en-US" sz="900" b="1" i="0" u="none" strike="noStrike" kern="0" cap="none" spc="0" normalizeH="0" baseline="0" noProof="0" dirty="0">
                <a:ln>
                  <a:noFill/>
                </a:ln>
                <a:solidFill>
                  <a:srgbClr val="E7E6E6">
                    <a:lumMod val="50000"/>
                  </a:srgbClr>
                </a:solidFill>
                <a:effectLst/>
                <a:uLnTx/>
                <a:uFillTx/>
                <a:latin typeface="Arial" panose="020B0604020202020204" pitchFamily="34" charset="0"/>
                <a:cs typeface="Arial" panose="020B0604020202020204" pitchFamily="34" charset="0"/>
              </a:rPr>
              <a:t>World Health Organization </a:t>
            </a:r>
            <a:r>
              <a:rPr kumimoji="0" lang="en-US" sz="900" b="0" i="0" u="none" strike="noStrike" kern="0" cap="none" spc="0" normalizeH="0" baseline="0" noProof="0" dirty="0">
                <a:ln>
                  <a:noFill/>
                </a:ln>
                <a:solidFill>
                  <a:srgbClr val="E7E6E6">
                    <a:lumMod val="50000"/>
                  </a:srgbClr>
                </a:solidFill>
                <a:effectLst/>
                <a:uLnTx/>
                <a:uFillTx/>
                <a:latin typeface="Arial" panose="020B0604020202020204" pitchFamily="34" charset="0"/>
                <a:cs typeface="Arial" panose="020B0604020202020204" pitchFamily="34" charset="0"/>
              </a:rPr>
              <a:t>(</a:t>
            </a:r>
            <a:r>
              <a:rPr kumimoji="0" lang="en-US" sz="900" b="0" i="0" u="none" strike="noStrike" kern="0" cap="none" spc="0" normalizeH="0" baseline="0" noProof="0" dirty="0" err="1">
                <a:ln>
                  <a:noFill/>
                </a:ln>
                <a:solidFill>
                  <a:srgbClr val="E7E6E6">
                    <a:lumMod val="50000"/>
                  </a:srgbClr>
                </a:solidFill>
                <a:effectLst/>
                <a:uLnTx/>
                <a:uFillTx/>
                <a:latin typeface="Arial" panose="020B0604020202020204" pitchFamily="34" charset="0"/>
                <a:cs typeface="Arial" panose="020B0604020202020204" pitchFamily="34" charset="0"/>
              </a:rPr>
              <a:t>Hrsg</a:t>
            </a:r>
            <a:r>
              <a:rPr kumimoji="0" lang="en-US" sz="900" b="0" i="0" u="none" strike="noStrike" kern="0" cap="none" spc="0" normalizeH="0" baseline="0" noProof="0" dirty="0">
                <a:ln>
                  <a:noFill/>
                </a:ln>
                <a:solidFill>
                  <a:srgbClr val="E7E6E6">
                    <a:lumMod val="50000"/>
                  </a:srgbClr>
                </a:solidFill>
                <a:effectLst/>
                <a:uLnTx/>
                <a:uFillTx/>
                <a:latin typeface="Arial" panose="020B0604020202020204" pitchFamily="34" charset="0"/>
                <a:cs typeface="Arial" panose="020B0604020202020204" pitchFamily="34" charset="0"/>
              </a:rPr>
              <a:t>.) (2002): World Report on violence and health. S. 5-7, 149.</a:t>
            </a:r>
            <a:endParaRPr kumimoji="0" lang="de-DE" sz="900" b="0" i="0" u="none" strike="noStrike" kern="0" cap="none" spc="0" normalizeH="0" baseline="0" noProof="0" dirty="0">
              <a:ln>
                <a:noFill/>
              </a:ln>
              <a:solidFill>
                <a:srgbClr val="E7E6E6">
                  <a:lumMod val="50000"/>
                </a:srgbClr>
              </a:solidFill>
              <a:effectLst/>
              <a:uLnTx/>
              <a:uFillTx/>
              <a:latin typeface="Arial" panose="020B0604020202020204" pitchFamily="34"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de-AT" sz="900" b="0" i="0" u="none" strike="noStrike" kern="0" cap="none" spc="-1" normalizeH="0" baseline="0" noProof="0" dirty="0">
              <a:ln>
                <a:noFill/>
              </a:ln>
              <a:solidFill>
                <a:srgbClr val="E7E6E6">
                  <a:lumMod val="50000"/>
                </a:srgbClr>
              </a:solidFill>
              <a:effectLst/>
              <a:uLnTx/>
              <a:uFillTx/>
              <a:latin typeface="Arial"/>
            </a:endParaRPr>
          </a:p>
        </p:txBody>
      </p:sp>
      <p:pic>
        <p:nvPicPr>
          <p:cNvPr id="3" name="Grafik 2">
            <a:extLst>
              <a:ext uri="{FF2B5EF4-FFF2-40B4-BE49-F238E27FC236}">
                <a16:creationId xmlns:a16="http://schemas.microsoft.com/office/drawing/2014/main" id="{E8BB9711-AF25-4F9C-5CB8-4572A126F7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0886" y="12618544"/>
            <a:ext cx="814365" cy="1085178"/>
          </a:xfrm>
          <a:prstGeom prst="rect">
            <a:avLst/>
          </a:prstGeom>
        </p:spPr>
      </p:pic>
      <p:grpSp>
        <p:nvGrpSpPr>
          <p:cNvPr id="9" name="Gruppieren 8">
            <a:extLst>
              <a:ext uri="{FF2B5EF4-FFF2-40B4-BE49-F238E27FC236}">
                <a16:creationId xmlns:a16="http://schemas.microsoft.com/office/drawing/2014/main" id="{653ECD09-C7B6-2512-C72B-152DA483EA42}"/>
              </a:ext>
            </a:extLst>
          </p:cNvPr>
          <p:cNvGrpSpPr/>
          <p:nvPr/>
        </p:nvGrpSpPr>
        <p:grpSpPr>
          <a:xfrm>
            <a:off x="454858" y="8839345"/>
            <a:ext cx="4662001" cy="4117753"/>
            <a:chOff x="457199" y="3090918"/>
            <a:chExt cx="4662001" cy="4117753"/>
          </a:xfrm>
        </p:grpSpPr>
        <p:sp>
          <p:nvSpPr>
            <p:cNvPr id="10" name="Textfeld 9">
              <a:extLst>
                <a:ext uri="{FF2B5EF4-FFF2-40B4-BE49-F238E27FC236}">
                  <a16:creationId xmlns:a16="http://schemas.microsoft.com/office/drawing/2014/main" id="{0BEEC84D-62D5-5A69-2A48-C21A6475D4B4}"/>
                </a:ext>
              </a:extLst>
            </p:cNvPr>
            <p:cNvSpPr txBox="1"/>
            <p:nvPr/>
          </p:nvSpPr>
          <p:spPr>
            <a:xfrm>
              <a:off x="2107631" y="3090918"/>
              <a:ext cx="1382109" cy="307777"/>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000" b="1" i="0" u="none" strike="noStrike" kern="0" cap="none" spc="-1" normalizeH="0" baseline="0" noProof="0" dirty="0">
                  <a:ln>
                    <a:noFill/>
                  </a:ln>
                  <a:solidFill>
                    <a:srgbClr val="EE7200"/>
                  </a:solidFill>
                  <a:effectLst/>
                  <a:uLnTx/>
                  <a:uFillTx/>
                  <a:latin typeface="Arial"/>
                  <a:ea typeface="MyriadPro-BoldCond"/>
                </a:rPr>
                <a:t>Ergebnisse</a:t>
              </a:r>
              <a:endParaRPr kumimoji="0" lang="pl-PL" sz="2000" b="1" i="0" u="none" strike="noStrike" kern="0" cap="none" spc="-1" normalizeH="0" baseline="0" noProof="0" dirty="0">
                <a:ln>
                  <a:noFill/>
                </a:ln>
                <a:solidFill>
                  <a:prstClr val="black"/>
                </a:solidFill>
                <a:effectLst/>
                <a:uLnTx/>
                <a:uFillTx/>
                <a:latin typeface="Arial"/>
              </a:endParaRPr>
            </a:p>
          </p:txBody>
        </p:sp>
        <p:sp>
          <p:nvSpPr>
            <p:cNvPr id="11" name="Line 8">
              <a:extLst>
                <a:ext uri="{FF2B5EF4-FFF2-40B4-BE49-F238E27FC236}">
                  <a16:creationId xmlns:a16="http://schemas.microsoft.com/office/drawing/2014/main" id="{F9B6A531-2519-B72F-2BFF-D30D9D3ACBCE}"/>
                </a:ext>
              </a:extLst>
            </p:cNvPr>
            <p:cNvSpPr/>
            <p:nvPr/>
          </p:nvSpPr>
          <p:spPr>
            <a:xfrm>
              <a:off x="457200" y="3420260"/>
              <a:ext cx="4662000" cy="0"/>
            </a:xfrm>
            <a:prstGeom prst="line">
              <a:avLst/>
            </a:prstGeom>
            <a:noFill/>
            <a:ln w="9525" cap="flat" cmpd="sng" algn="ctr">
              <a:solidFill>
                <a:srgbClr val="E7E6E6">
                  <a:lumMod val="50000"/>
                </a:srgbClr>
              </a:solidFill>
              <a:prstDash val="solid"/>
              <a:miter/>
            </a:ln>
            <a:effectLst/>
          </p:spPr>
          <p:txBody>
            <a:bodyPr/>
            <a:lstStyle/>
            <a:p>
              <a:endParaRPr lang="de-DE" dirty="0"/>
            </a:p>
          </p:txBody>
        </p:sp>
        <p:sp>
          <p:nvSpPr>
            <p:cNvPr id="12" name="Textfeld 11">
              <a:extLst>
                <a:ext uri="{FF2B5EF4-FFF2-40B4-BE49-F238E27FC236}">
                  <a16:creationId xmlns:a16="http://schemas.microsoft.com/office/drawing/2014/main" id="{0A7072CB-340D-FD70-8DDA-74F3B059E230}"/>
                </a:ext>
              </a:extLst>
            </p:cNvPr>
            <p:cNvSpPr txBox="1"/>
            <p:nvPr/>
          </p:nvSpPr>
          <p:spPr>
            <a:xfrm>
              <a:off x="457199" y="3484575"/>
              <a:ext cx="4662000" cy="3724096"/>
            </a:xfrm>
            <a:prstGeom prst="rect">
              <a:avLst/>
            </a:prstGeom>
            <a:noFill/>
          </p:spPr>
          <p:txBody>
            <a:bodyPr wrap="square" lIns="0" tIns="0" rIns="0" bIns="0"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de-DE" sz="1100" kern="0" spc="-1" dirty="0">
                  <a:solidFill>
                    <a:srgbClr val="E7E6E6">
                      <a:lumMod val="50000"/>
                    </a:srgbClr>
                  </a:solidFill>
                  <a:latin typeface="Arial"/>
                  <a:ea typeface="Microsoft YaHei"/>
                </a:rPr>
                <a:t>Insgesamt haben 30 Personen an der Befragung teilgenommen. 90% aller Befragten haben dabei mindestens einmal körperliche Gewalt am Arbeitsplatz erlebt. Alle Befragten berichten zudem über verbale Gewaltvorfälle innerhalb der letzten drei Jahre und fast Dreiviertel aller Befragten wurde in diesem Zeitraum Opfer sexualisierter Gewalt. </a:t>
              </a:r>
            </a:p>
            <a:p>
              <a:pPr marL="0" marR="0" lvl="0" indent="0" algn="just" defTabSz="914400" eaLnBrk="1" fontAlgn="auto" latinLnBrk="0" hangingPunct="1">
                <a:lnSpc>
                  <a:spcPct val="100000"/>
                </a:lnSpc>
                <a:spcBef>
                  <a:spcPts val="0"/>
                </a:spcBef>
                <a:spcAft>
                  <a:spcPts val="0"/>
                </a:spcAft>
                <a:buClrTx/>
                <a:buSzTx/>
                <a:buFontTx/>
                <a:buNone/>
                <a:tabLst/>
                <a:defRPr/>
              </a:pPr>
              <a:endParaRPr lang="de-DE" sz="1100" kern="0" spc="-1" dirty="0">
                <a:solidFill>
                  <a:srgbClr val="E7E6E6">
                    <a:lumMod val="50000"/>
                  </a:srgbClr>
                </a:solidFill>
                <a:latin typeface="Arial"/>
                <a:ea typeface="Microsoft YaHei"/>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de-DE" sz="1100" kern="0" spc="-1" dirty="0">
                <a:solidFill>
                  <a:srgbClr val="E7E6E6">
                    <a:lumMod val="50000"/>
                  </a:srgbClr>
                </a:solidFill>
                <a:latin typeface="Arial"/>
                <a:ea typeface="Microsoft YaHei"/>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1" normalizeH="0" baseline="0" noProof="0" dirty="0">
                <a:ln>
                  <a:noFill/>
                </a:ln>
                <a:solidFill>
                  <a:srgbClr val="E7E6E6">
                    <a:lumMod val="50000"/>
                  </a:srgbClr>
                </a:solidFill>
                <a:effectLst/>
                <a:uLnTx/>
                <a:uFillTx/>
                <a:latin typeface="Arial"/>
                <a:ea typeface="Microsoft YaHei"/>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1" normalizeH="0" baseline="0" noProof="0" dirty="0">
                <a:ln>
                  <a:noFill/>
                </a:ln>
                <a:solidFill>
                  <a:srgbClr val="E7E6E6">
                    <a:lumMod val="50000"/>
                  </a:srgbClr>
                </a:solidFill>
                <a:effectLst/>
                <a:uLnTx/>
                <a:uFillTx/>
                <a:latin typeface="Arial"/>
                <a:ea typeface="Microsoft YaHei"/>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de-DE" sz="1100" kern="0" spc="-1" dirty="0">
                <a:solidFill>
                  <a:srgbClr val="E7E6E6">
                    <a:lumMod val="50000"/>
                  </a:srgbClr>
                </a:solidFill>
                <a:latin typeface="Arial"/>
                <a:ea typeface="Microsoft YaHei"/>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1" normalizeH="0" baseline="0" noProof="0" dirty="0">
                <a:ln>
                  <a:noFill/>
                </a:ln>
                <a:solidFill>
                  <a:srgbClr val="E7E6E6">
                    <a:lumMod val="50000"/>
                  </a:srgbClr>
                </a:solidFill>
                <a:effectLst/>
                <a:uLnTx/>
                <a:uFillTx/>
                <a:latin typeface="Arial"/>
                <a:ea typeface="Microsoft YaHei"/>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de-DE" sz="1100" kern="0" spc="-1" dirty="0">
                <a:solidFill>
                  <a:srgbClr val="E7E6E6">
                    <a:lumMod val="50000"/>
                  </a:srgbClr>
                </a:solidFill>
                <a:latin typeface="Arial"/>
                <a:ea typeface="Microsoft YaHei"/>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1" normalizeH="0" baseline="0" noProof="0" dirty="0">
                <a:ln>
                  <a:noFill/>
                </a:ln>
                <a:solidFill>
                  <a:srgbClr val="E7E6E6">
                    <a:lumMod val="50000"/>
                  </a:srgbClr>
                </a:solidFill>
                <a:effectLst/>
                <a:uLnTx/>
                <a:uFillTx/>
                <a:latin typeface="Arial"/>
                <a:ea typeface="Microsoft YaHei"/>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1" normalizeH="0" baseline="0" noProof="0" dirty="0">
                <a:ln>
                  <a:noFill/>
                </a:ln>
                <a:solidFill>
                  <a:srgbClr val="E7E6E6">
                    <a:lumMod val="50000"/>
                  </a:srgbClr>
                </a:solidFill>
                <a:effectLst/>
                <a:uLnTx/>
                <a:uFillTx/>
                <a:latin typeface="Arial"/>
                <a:ea typeface="Microsoft YaHei"/>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1" normalizeH="0" baseline="0" noProof="0" dirty="0">
                <a:ln>
                  <a:noFill/>
                </a:ln>
                <a:solidFill>
                  <a:srgbClr val="E7E6E6">
                    <a:lumMod val="50000"/>
                  </a:srgbClr>
                </a:solidFill>
                <a:effectLst/>
                <a:uLnTx/>
                <a:uFillTx/>
                <a:latin typeface="Arial"/>
                <a:ea typeface="Microsoft YaHei"/>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1" normalizeH="0" baseline="0" noProof="0" dirty="0">
                  <a:ln>
                    <a:noFill/>
                  </a:ln>
                  <a:solidFill>
                    <a:srgbClr val="E7E6E6">
                      <a:lumMod val="50000"/>
                    </a:srgbClr>
                  </a:solidFill>
                  <a:effectLst/>
                  <a:uLnTx/>
                  <a:uFillTx/>
                  <a:latin typeface="Arial"/>
                  <a:ea typeface="Microsoft YaHei"/>
                </a:rPr>
                <a:t>In 83,78% der Fälle wurden mehrere Gewaltformen gleichzeitig ausgeübt</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1" normalizeH="0" baseline="0" noProof="0" dirty="0">
                  <a:ln>
                    <a:noFill/>
                  </a:ln>
                  <a:solidFill>
                    <a:srgbClr val="E7E6E6">
                      <a:lumMod val="50000"/>
                    </a:srgbClr>
                  </a:solidFill>
                  <a:effectLst/>
                  <a:uLnTx/>
                  <a:uFillTx/>
                  <a:latin typeface="Arial"/>
                  <a:ea typeface="Microsoft YaHei"/>
                </a:rPr>
                <a:t>Dabei ereigneten sich Beschimpfungen und Bedrohungen am häufigsten. Das Gewaltvorkommen war während der Nachtzeit, insbesondere im </a:t>
              </a:r>
              <a:r>
                <a:rPr lang="de-DE" sz="1100" kern="0" spc="-1" dirty="0" err="1">
                  <a:solidFill>
                    <a:srgbClr val="E7E6E6">
                      <a:lumMod val="50000"/>
                    </a:srgbClr>
                  </a:solidFill>
                  <a:latin typeface="Arial"/>
                  <a:ea typeface="Microsoft YaHei"/>
                </a:rPr>
                <a:t>Ze</a:t>
              </a:r>
              <a:r>
                <a:rPr kumimoji="0" lang="de-DE" sz="1100" b="0" i="0" u="none" strike="noStrike" kern="0" cap="none" spc="-1" normalizeH="0" baseline="0" noProof="0" dirty="0" err="1">
                  <a:ln>
                    <a:noFill/>
                  </a:ln>
                  <a:solidFill>
                    <a:srgbClr val="E7E6E6">
                      <a:lumMod val="50000"/>
                    </a:srgbClr>
                  </a:solidFill>
                  <a:effectLst/>
                  <a:uLnTx/>
                  <a:uFillTx/>
                  <a:latin typeface="Arial"/>
                  <a:ea typeface="Microsoft YaHei"/>
                </a:rPr>
                <a:t>itraum</a:t>
              </a:r>
              <a:r>
                <a:rPr lang="de-DE" sz="1100" kern="0" spc="-1" dirty="0">
                  <a:solidFill>
                    <a:srgbClr val="E7E6E6">
                      <a:lumMod val="50000"/>
                    </a:srgbClr>
                  </a:solidFill>
                  <a:latin typeface="Arial"/>
                  <a:ea typeface="Microsoft YaHei"/>
                </a:rPr>
                <a:t> </a:t>
              </a:r>
              <a:r>
                <a:rPr kumimoji="0" lang="de-DE" sz="1100" b="0" i="0" u="none" strike="noStrike" kern="0" cap="none" spc="-1" normalizeH="0" baseline="0" noProof="0" dirty="0">
                  <a:ln>
                    <a:noFill/>
                  </a:ln>
                  <a:solidFill>
                    <a:srgbClr val="E7E6E6">
                      <a:lumMod val="50000"/>
                    </a:srgbClr>
                  </a:solidFill>
                  <a:effectLst/>
                  <a:uLnTx/>
                  <a:uFillTx/>
                  <a:latin typeface="Arial"/>
                  <a:ea typeface="Microsoft YaHei"/>
                </a:rPr>
                <a:t>von 19:00 Uhr bis 01:00 Uhr, am höchsten. Als Hauptort der Gewalttaten gilt der Behandlungsbereich.</a:t>
              </a:r>
            </a:p>
            <a:p>
              <a:pPr marL="0" marR="0" lvl="0" indent="0" algn="just" defTabSz="914400" eaLnBrk="1" fontAlgn="auto" latinLnBrk="0" hangingPunct="1">
                <a:lnSpc>
                  <a:spcPct val="100000"/>
                </a:lnSpc>
                <a:spcBef>
                  <a:spcPts val="0"/>
                </a:spcBef>
                <a:spcAft>
                  <a:spcPts val="0"/>
                </a:spcAft>
                <a:buClrTx/>
                <a:buSzTx/>
                <a:buFontTx/>
                <a:buNone/>
                <a:tabLst/>
                <a:defRPr/>
              </a:pPr>
              <a:endParaRPr lang="de-DE" sz="1100" kern="0" spc="-1" dirty="0">
                <a:solidFill>
                  <a:srgbClr val="E7E6E6">
                    <a:lumMod val="50000"/>
                  </a:srgbClr>
                </a:solidFill>
                <a:latin typeface="Arial"/>
                <a:ea typeface="Microsoft YaHei"/>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1" normalizeH="0" baseline="0" noProof="0" dirty="0">
                <a:ln>
                  <a:noFill/>
                </a:ln>
                <a:solidFill>
                  <a:srgbClr val="E7E6E6">
                    <a:lumMod val="50000"/>
                  </a:srgbClr>
                </a:solidFill>
                <a:effectLst/>
                <a:uLnTx/>
                <a:uFillTx/>
                <a:latin typeface="Arial"/>
                <a:ea typeface="Microsoft YaHei"/>
              </a:endParaRPr>
            </a:p>
          </p:txBody>
        </p:sp>
      </p:grpSp>
      <p:sp>
        <p:nvSpPr>
          <p:cNvPr id="13" name="Textfeld 12">
            <a:extLst>
              <a:ext uri="{FF2B5EF4-FFF2-40B4-BE49-F238E27FC236}">
                <a16:creationId xmlns:a16="http://schemas.microsoft.com/office/drawing/2014/main" id="{53B665D4-B9E4-F8CB-D30E-0764F716B2C3}"/>
              </a:ext>
            </a:extLst>
          </p:cNvPr>
          <p:cNvSpPr txBox="1"/>
          <p:nvPr/>
        </p:nvSpPr>
        <p:spPr>
          <a:xfrm>
            <a:off x="5560132" y="1605889"/>
            <a:ext cx="4662000" cy="7617470"/>
          </a:xfrm>
          <a:prstGeom prst="rect">
            <a:avLst/>
          </a:prstGeom>
          <a:noFill/>
          <a:ln>
            <a:noFill/>
          </a:ln>
        </p:spPr>
        <p:txBody>
          <a:bodyPr wrap="square" lIns="0" tIns="0" rIns="0" bIns="0"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1" normalizeH="0" baseline="0" noProof="0" dirty="0">
                <a:ln>
                  <a:noFill/>
                </a:ln>
                <a:solidFill>
                  <a:srgbClr val="E7E6E6">
                    <a:lumMod val="50000"/>
                  </a:srgbClr>
                </a:solidFill>
                <a:effectLst/>
                <a:uLnTx/>
                <a:uFillTx/>
                <a:latin typeface="Arial"/>
                <a:ea typeface="Microsoft YaHei"/>
              </a:rPr>
              <a:t>Unter Betrachtung der gewaltverursachenden Person wird ersichtlich, dass 91,89% der Taten von Patienten ausgingen. </a:t>
            </a:r>
            <a:r>
              <a:rPr lang="de-DE" sz="1100" kern="0" spc="-1" dirty="0">
                <a:solidFill>
                  <a:srgbClr val="E7E6E6">
                    <a:lumMod val="50000"/>
                  </a:srgbClr>
                </a:solidFill>
                <a:latin typeface="Arial"/>
                <a:ea typeface="Microsoft YaHei"/>
              </a:rPr>
              <a:t>In mehr als Dreiviertel aller Fälle waren diese Personen männlichen Geschlechts. Alle gewalt-ausübenden Personen waren 14 Jahre oder älter und damit in Deutschland strafmündig</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1" normalizeH="0" baseline="0" noProof="0" dirty="0">
              <a:ln>
                <a:noFill/>
              </a:ln>
              <a:solidFill>
                <a:srgbClr val="E7E6E6">
                  <a:lumMod val="50000"/>
                </a:srgbClr>
              </a:solidFill>
              <a:effectLst/>
              <a:uLnTx/>
              <a:uFillTx/>
              <a:latin typeface="Arial"/>
              <a:ea typeface="Microsoft YaHei"/>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de-DE" sz="1100" kern="0" spc="-1" dirty="0">
              <a:solidFill>
                <a:srgbClr val="E7E6E6">
                  <a:lumMod val="50000"/>
                </a:srgbClr>
              </a:solidFill>
              <a:latin typeface="Arial"/>
              <a:ea typeface="Microsoft YaHei"/>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1" normalizeH="0" baseline="0" noProof="0" dirty="0">
              <a:ln>
                <a:noFill/>
              </a:ln>
              <a:solidFill>
                <a:srgbClr val="E7E6E6">
                  <a:lumMod val="50000"/>
                </a:srgbClr>
              </a:solidFill>
              <a:effectLst/>
              <a:uLnTx/>
              <a:uFillTx/>
              <a:latin typeface="Arial"/>
              <a:ea typeface="Microsoft YaHei"/>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de-DE" sz="1100" kern="0" spc="-1" dirty="0">
              <a:solidFill>
                <a:srgbClr val="E7E6E6">
                  <a:lumMod val="50000"/>
                </a:srgbClr>
              </a:solidFill>
              <a:latin typeface="Arial"/>
              <a:ea typeface="Microsoft YaHei"/>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1" normalizeH="0" baseline="0" noProof="0" dirty="0">
              <a:ln>
                <a:noFill/>
              </a:ln>
              <a:solidFill>
                <a:srgbClr val="E7E6E6">
                  <a:lumMod val="50000"/>
                </a:srgbClr>
              </a:solidFill>
              <a:effectLst/>
              <a:uLnTx/>
              <a:uFillTx/>
              <a:latin typeface="Arial"/>
              <a:ea typeface="Microsoft YaHei"/>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de-DE" sz="1100" kern="0" spc="-1" dirty="0">
              <a:solidFill>
                <a:srgbClr val="E7E6E6">
                  <a:lumMod val="50000"/>
                </a:srgbClr>
              </a:solidFill>
              <a:latin typeface="Arial"/>
              <a:ea typeface="Microsoft YaHei"/>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de-DE" sz="1100" kern="0" spc="-1" dirty="0">
              <a:solidFill>
                <a:srgbClr val="E7E6E6">
                  <a:lumMod val="50000"/>
                </a:srgbClr>
              </a:solidFill>
              <a:latin typeface="Arial"/>
              <a:ea typeface="Microsoft YaHei"/>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de-DE" sz="1100" kern="0" spc="-1" dirty="0">
              <a:solidFill>
                <a:srgbClr val="E7E6E6">
                  <a:lumMod val="50000"/>
                </a:srgbClr>
              </a:solidFill>
              <a:latin typeface="Arial"/>
              <a:ea typeface="Microsoft YaHei"/>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de-DE" sz="1100" kern="0" spc="-1" dirty="0">
              <a:solidFill>
                <a:srgbClr val="E7E6E6">
                  <a:lumMod val="50000"/>
                </a:srgbClr>
              </a:solidFill>
              <a:latin typeface="Arial"/>
              <a:ea typeface="Microsoft YaHei"/>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de-DE" sz="1100" kern="0" spc="-1" dirty="0">
              <a:solidFill>
                <a:srgbClr val="E7E6E6">
                  <a:lumMod val="50000"/>
                </a:srgbClr>
              </a:solidFill>
              <a:latin typeface="Arial"/>
              <a:ea typeface="Microsoft YaHei"/>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de-DE" sz="1100" kern="0" spc="-1" dirty="0">
              <a:solidFill>
                <a:srgbClr val="E7E6E6">
                  <a:lumMod val="50000"/>
                </a:srgbClr>
              </a:solidFill>
              <a:latin typeface="Arial"/>
              <a:ea typeface="Microsoft YaHei"/>
            </a:endParaRPr>
          </a:p>
          <a:p>
            <a:pPr marL="0" marR="0" lvl="0" indent="0" algn="just" defTabSz="914400" eaLnBrk="1" fontAlgn="auto" latinLnBrk="0" hangingPunct="1">
              <a:lnSpc>
                <a:spcPct val="100000"/>
              </a:lnSpc>
              <a:spcBef>
                <a:spcPts val="0"/>
              </a:spcBef>
              <a:spcAft>
                <a:spcPts val="0"/>
              </a:spcAft>
              <a:buClrTx/>
              <a:buSzTx/>
              <a:buFontTx/>
              <a:buNone/>
              <a:tabLst/>
              <a:defRPr/>
            </a:pPr>
            <a:r>
              <a:rPr lang="de-DE" sz="1100" kern="0" spc="-1" dirty="0">
                <a:solidFill>
                  <a:srgbClr val="E7E6E6">
                    <a:lumMod val="50000"/>
                  </a:srgbClr>
                </a:solidFill>
                <a:latin typeface="Arial"/>
                <a:ea typeface="Microsoft YaHei"/>
              </a:rPr>
              <a:t>Die Untersuchung zeigt zudem, dass die Verursachenden zumeist durch den Rettungsdienst oder durch Selbstvorstellung in die Notaufnahme gelangten. In mehr als 60% der Taten standen diese Personen dabei unter Alkohol- oder Drogeneinfluss. </a:t>
            </a:r>
          </a:p>
          <a:p>
            <a:pPr marL="0" marR="0" lvl="0" indent="0" algn="just" defTabSz="914400" eaLnBrk="1" fontAlgn="auto" latinLnBrk="0" hangingPunct="1">
              <a:lnSpc>
                <a:spcPct val="100000"/>
              </a:lnSpc>
              <a:spcBef>
                <a:spcPts val="0"/>
              </a:spcBef>
              <a:spcAft>
                <a:spcPts val="0"/>
              </a:spcAft>
              <a:buClrTx/>
              <a:buSzTx/>
              <a:buFontTx/>
              <a:buNone/>
              <a:tabLst/>
              <a:defRPr/>
            </a:pPr>
            <a:endParaRPr lang="de-DE" sz="1100" kern="0" spc="-1" dirty="0">
              <a:solidFill>
                <a:srgbClr val="E7E6E6">
                  <a:lumMod val="50000"/>
                </a:srgbClr>
              </a:solidFill>
              <a:latin typeface="Arial"/>
              <a:ea typeface="Microsoft YaHei"/>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de-DE" sz="1100" kern="0" spc="-1" dirty="0">
              <a:solidFill>
                <a:srgbClr val="E7E6E6">
                  <a:lumMod val="50000"/>
                </a:srgbClr>
              </a:solidFill>
              <a:latin typeface="Arial"/>
              <a:ea typeface="Microsoft YaHei"/>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de-DE" sz="1100" kern="0" spc="-1" dirty="0">
              <a:solidFill>
                <a:srgbClr val="E7E6E6">
                  <a:lumMod val="50000"/>
                </a:srgbClr>
              </a:solidFill>
              <a:latin typeface="Arial"/>
              <a:ea typeface="Microsoft YaHei"/>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de-DE" sz="1100" kern="0" spc="-1" dirty="0">
              <a:solidFill>
                <a:srgbClr val="E7E6E6">
                  <a:lumMod val="50000"/>
                </a:srgbClr>
              </a:solidFill>
              <a:latin typeface="Arial"/>
              <a:ea typeface="Microsoft YaHei"/>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de-DE" sz="1100" kern="0" spc="-1" dirty="0">
              <a:solidFill>
                <a:srgbClr val="E7E6E6">
                  <a:lumMod val="50000"/>
                </a:srgbClr>
              </a:solidFill>
              <a:latin typeface="Arial"/>
              <a:ea typeface="Microsoft YaHei"/>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de-DE" sz="1100" kern="0" spc="-1" dirty="0">
              <a:solidFill>
                <a:srgbClr val="E7E6E6">
                  <a:lumMod val="50000"/>
                </a:srgbClr>
              </a:solidFill>
              <a:latin typeface="Arial"/>
              <a:ea typeface="Microsoft YaHei"/>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de-DE" sz="1100" kern="0" spc="-1" dirty="0">
              <a:solidFill>
                <a:srgbClr val="E7E6E6">
                  <a:lumMod val="50000"/>
                </a:srgbClr>
              </a:solidFill>
              <a:latin typeface="Arial"/>
              <a:ea typeface="Microsoft YaHei"/>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de-DE" sz="1100" kern="0" spc="-1" dirty="0">
              <a:solidFill>
                <a:srgbClr val="E7E6E6">
                  <a:lumMod val="50000"/>
                </a:srgbClr>
              </a:solidFill>
              <a:latin typeface="Arial"/>
              <a:ea typeface="Microsoft YaHei"/>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de-DE" sz="1100" kern="0" spc="-1" dirty="0">
              <a:solidFill>
                <a:srgbClr val="E7E6E6">
                  <a:lumMod val="50000"/>
                </a:srgbClr>
              </a:solidFill>
              <a:latin typeface="Arial"/>
              <a:ea typeface="Microsoft YaHei"/>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de-DE" sz="1100" kern="0" spc="-1" dirty="0">
              <a:solidFill>
                <a:srgbClr val="E7E6E6">
                  <a:lumMod val="50000"/>
                </a:srgbClr>
              </a:solidFill>
              <a:latin typeface="Arial"/>
              <a:ea typeface="Microsoft YaHei"/>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de-DE" sz="1100" kern="0" spc="-1" dirty="0">
              <a:solidFill>
                <a:srgbClr val="E7E6E6">
                  <a:lumMod val="50000"/>
                </a:srgbClr>
              </a:solidFill>
              <a:latin typeface="Arial"/>
              <a:ea typeface="Microsoft YaHei"/>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de-DE" sz="1100" kern="0" spc="-1" dirty="0">
              <a:solidFill>
                <a:srgbClr val="E7E6E6">
                  <a:lumMod val="50000"/>
                </a:srgbClr>
              </a:solidFill>
              <a:latin typeface="Arial"/>
              <a:ea typeface="Microsoft YaHei"/>
            </a:endParaRPr>
          </a:p>
          <a:p>
            <a:pPr marL="0" marR="0" lvl="0" indent="0" algn="just" defTabSz="914400" eaLnBrk="1" fontAlgn="auto" latinLnBrk="0" hangingPunct="1">
              <a:lnSpc>
                <a:spcPct val="100000"/>
              </a:lnSpc>
              <a:spcBef>
                <a:spcPts val="0"/>
              </a:spcBef>
              <a:spcAft>
                <a:spcPts val="0"/>
              </a:spcAft>
              <a:buClrTx/>
              <a:buSzTx/>
              <a:buFontTx/>
              <a:buNone/>
              <a:tabLst/>
              <a:defRPr/>
            </a:pPr>
            <a:r>
              <a:rPr lang="de-DE" sz="1100" kern="0" spc="-1" dirty="0">
                <a:solidFill>
                  <a:srgbClr val="E7E6E6">
                    <a:lumMod val="50000"/>
                  </a:srgbClr>
                </a:solidFill>
                <a:latin typeface="Arial"/>
                <a:ea typeface="Microsoft YaHei"/>
              </a:rPr>
              <a:t>Als Reaktion auf den Gewaltvorfall wurden die Verursachenden zumeist mündlich aufgefordert, die Tat zu unterlassen. Das Sicherheitspersonal wurde in 40,54% der Fälle kontaktiert. Seltener wurde die Polizei alarmiert. Unterstützung durch diese war in mehr als 60% der Taten nicht gegeben. </a:t>
            </a:r>
          </a:p>
          <a:p>
            <a:pPr marL="0" marR="0" lvl="0" indent="0" algn="just" defTabSz="914400" eaLnBrk="1" fontAlgn="auto" latinLnBrk="0" hangingPunct="1">
              <a:lnSpc>
                <a:spcPct val="100000"/>
              </a:lnSpc>
              <a:spcBef>
                <a:spcPts val="0"/>
              </a:spcBef>
              <a:spcAft>
                <a:spcPts val="0"/>
              </a:spcAft>
              <a:buClrTx/>
              <a:buSzTx/>
              <a:buFontTx/>
              <a:buNone/>
              <a:tabLst/>
              <a:defRPr/>
            </a:pPr>
            <a:endParaRPr lang="de-DE" sz="1100" kern="0" spc="-1" dirty="0">
              <a:solidFill>
                <a:srgbClr val="E7E6E6">
                  <a:lumMod val="50000"/>
                </a:srgbClr>
              </a:solidFill>
              <a:latin typeface="Arial"/>
              <a:ea typeface="Microsoft YaHei"/>
            </a:endParaRPr>
          </a:p>
          <a:p>
            <a:pPr marL="0" marR="0" lvl="0" indent="0" algn="just" defTabSz="914400" eaLnBrk="1" fontAlgn="auto" latinLnBrk="0" hangingPunct="1">
              <a:lnSpc>
                <a:spcPct val="100000"/>
              </a:lnSpc>
              <a:spcBef>
                <a:spcPts val="0"/>
              </a:spcBef>
              <a:spcAft>
                <a:spcPts val="0"/>
              </a:spcAft>
              <a:buClrTx/>
              <a:buSzTx/>
              <a:buFontTx/>
              <a:buNone/>
              <a:tabLst/>
              <a:defRPr/>
            </a:pPr>
            <a:r>
              <a:rPr lang="de-DE" sz="1100" kern="0" spc="-1" dirty="0">
                <a:solidFill>
                  <a:srgbClr val="E7E6E6">
                    <a:lumMod val="50000"/>
                  </a:srgbClr>
                </a:solidFill>
                <a:latin typeface="Arial"/>
                <a:ea typeface="Microsoft YaHei"/>
              </a:rPr>
              <a:t>Unter Betrachtung der Gewaltfolgen</a:t>
            </a:r>
            <a:r>
              <a:rPr lang="de-DE" sz="1100" kern="0" spc="-1" dirty="0">
                <a:solidFill>
                  <a:srgbClr val="E7E6E6">
                    <a:lumMod val="50000"/>
                  </a:srgbClr>
                </a:solidFill>
                <a:latin typeface="Arial"/>
              </a:rPr>
              <a:t> zeigt sich, dass in 54,05% der Taten keine Konsequenzen für die Verursachenden ergriffen wurden. Im Gegensatz dazu berichten die Betroffenen von psychischen Belastungen. Mehr als ein Drittel aller Befragten vermeidet Erinnerungen an die Tat ein wenig. In 35,14% der Fälle berichten die Betroffenen von starken psychischen Belastungen in Form von einer erhöhten Wachsamkeit. Mehr als ein Drittel aller Betroffenen hat zudem starke bis sehr starke Angst vor weiteren Gewaltvorfällen. </a:t>
            </a:r>
          </a:p>
        </p:txBody>
      </p:sp>
      <p:graphicFrame>
        <p:nvGraphicFramePr>
          <p:cNvPr id="17" name="Diagramm 16">
            <a:extLst>
              <a:ext uri="{FF2B5EF4-FFF2-40B4-BE49-F238E27FC236}">
                <a16:creationId xmlns:a16="http://schemas.microsoft.com/office/drawing/2014/main" id="{1F2B3944-B84C-B814-E6ED-B3ED2E61F35B}"/>
              </a:ext>
            </a:extLst>
          </p:cNvPr>
          <p:cNvGraphicFramePr/>
          <p:nvPr>
            <p:extLst>
              <p:ext uri="{D42A27DB-BD31-4B8C-83A1-F6EECF244321}">
                <p14:modId xmlns:p14="http://schemas.microsoft.com/office/powerpoint/2010/main" val="3092252609"/>
              </p:ext>
            </p:extLst>
          </p:nvPr>
        </p:nvGraphicFramePr>
        <p:xfrm>
          <a:off x="454859" y="10162078"/>
          <a:ext cx="4661999" cy="12564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Diagramm 18">
            <a:extLst>
              <a:ext uri="{FF2B5EF4-FFF2-40B4-BE49-F238E27FC236}">
                <a16:creationId xmlns:a16="http://schemas.microsoft.com/office/drawing/2014/main" id="{FDED6F2F-90B1-035B-F451-57B631430C41}"/>
              </a:ext>
            </a:extLst>
          </p:cNvPr>
          <p:cNvGraphicFramePr/>
          <p:nvPr>
            <p:extLst>
              <p:ext uri="{D42A27DB-BD31-4B8C-83A1-F6EECF244321}">
                <p14:modId xmlns:p14="http://schemas.microsoft.com/office/powerpoint/2010/main" val="3379259967"/>
              </p:ext>
            </p:extLst>
          </p:nvPr>
        </p:nvGraphicFramePr>
        <p:xfrm>
          <a:off x="5560132" y="2519983"/>
          <a:ext cx="4661999" cy="145355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Diagramm 19">
            <a:extLst>
              <a:ext uri="{FF2B5EF4-FFF2-40B4-BE49-F238E27FC236}">
                <a16:creationId xmlns:a16="http://schemas.microsoft.com/office/drawing/2014/main" id="{574AFE20-33E3-1500-4AF7-5DF7B15693EB}"/>
              </a:ext>
            </a:extLst>
          </p:cNvPr>
          <p:cNvGraphicFramePr/>
          <p:nvPr>
            <p:extLst>
              <p:ext uri="{D42A27DB-BD31-4B8C-83A1-F6EECF244321}">
                <p14:modId xmlns:p14="http://schemas.microsoft.com/office/powerpoint/2010/main" val="80590016"/>
              </p:ext>
            </p:extLst>
          </p:nvPr>
        </p:nvGraphicFramePr>
        <p:xfrm>
          <a:off x="454857" y="12637985"/>
          <a:ext cx="4661999" cy="18651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Diagramm 20">
            <a:extLst>
              <a:ext uri="{FF2B5EF4-FFF2-40B4-BE49-F238E27FC236}">
                <a16:creationId xmlns:a16="http://schemas.microsoft.com/office/drawing/2014/main" id="{CF6F6A48-95E4-9131-5FAC-43E1D4E59860}"/>
              </a:ext>
            </a:extLst>
          </p:cNvPr>
          <p:cNvGraphicFramePr/>
          <p:nvPr>
            <p:extLst>
              <p:ext uri="{D42A27DB-BD31-4B8C-83A1-F6EECF244321}">
                <p14:modId xmlns:p14="http://schemas.microsoft.com/office/powerpoint/2010/main" val="2790742345"/>
              </p:ext>
            </p:extLst>
          </p:nvPr>
        </p:nvGraphicFramePr>
        <p:xfrm>
          <a:off x="5547849" y="5024810"/>
          <a:ext cx="4661999" cy="1615064"/>
        </p:xfrm>
        <a:graphic>
          <a:graphicData uri="http://schemas.openxmlformats.org/drawingml/2006/chart">
            <c:chart xmlns:c="http://schemas.openxmlformats.org/drawingml/2006/chart" xmlns:r="http://schemas.openxmlformats.org/officeDocument/2006/relationships" r:id="rId7"/>
          </a:graphicData>
        </a:graphic>
      </p:graphicFrame>
      <p:sp>
        <p:nvSpPr>
          <p:cNvPr id="4" name="Textfeld 3">
            <a:extLst>
              <a:ext uri="{FF2B5EF4-FFF2-40B4-BE49-F238E27FC236}">
                <a16:creationId xmlns:a16="http://schemas.microsoft.com/office/drawing/2014/main" id="{C7EBEF5F-D09E-2E46-724C-970C2EF543C3}"/>
              </a:ext>
            </a:extLst>
          </p:cNvPr>
          <p:cNvSpPr txBox="1"/>
          <p:nvPr/>
        </p:nvSpPr>
        <p:spPr>
          <a:xfrm>
            <a:off x="467211" y="11484077"/>
            <a:ext cx="4333250" cy="153888"/>
          </a:xfrm>
          <a:prstGeom prst="rect">
            <a:avLst/>
          </a:prstGeom>
          <a:noFill/>
          <a:ln>
            <a:noFill/>
          </a:ln>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000" b="0" i="0" u="none" strike="noStrike" kern="0" cap="none" spc="-1" normalizeH="0" baseline="0" noProof="0" dirty="0">
                <a:ln>
                  <a:noFill/>
                </a:ln>
                <a:solidFill>
                  <a:srgbClr val="E7E6E6">
                    <a:lumMod val="50000"/>
                  </a:srgbClr>
                </a:solidFill>
                <a:effectLst/>
                <a:uLnTx/>
                <a:uFillTx/>
                <a:latin typeface="Arial"/>
                <a:ea typeface="Microsoft YaHei"/>
              </a:rPr>
              <a:t>Abb. </a:t>
            </a:r>
            <a:r>
              <a:rPr lang="de-DE" sz="1000" kern="0" spc="-1" dirty="0">
                <a:solidFill>
                  <a:srgbClr val="E7E6E6">
                    <a:lumMod val="50000"/>
                  </a:srgbClr>
                </a:solidFill>
                <a:latin typeface="Arial"/>
                <a:ea typeface="Microsoft YaHei"/>
              </a:rPr>
              <a:t>1</a:t>
            </a:r>
            <a:r>
              <a:rPr kumimoji="0" lang="de-DE" sz="1000" b="0" i="0" u="none" strike="noStrike" kern="0" cap="none" spc="-1" normalizeH="0" baseline="0" noProof="0" dirty="0">
                <a:ln>
                  <a:noFill/>
                </a:ln>
                <a:solidFill>
                  <a:srgbClr val="E7E6E6">
                    <a:lumMod val="50000"/>
                  </a:srgbClr>
                </a:solidFill>
                <a:effectLst/>
                <a:uLnTx/>
                <a:uFillTx/>
                <a:latin typeface="Arial"/>
                <a:ea typeface="Microsoft YaHei"/>
              </a:rPr>
              <a:t>: Häufigkeit körperlicher Gewalttaten </a:t>
            </a:r>
            <a:endParaRPr kumimoji="0" lang="pl-PL" sz="1000" b="0" i="0" u="none" strike="noStrike" kern="0" cap="none" spc="-1" normalizeH="0" baseline="0" noProof="0" dirty="0">
              <a:ln>
                <a:noFill/>
              </a:ln>
              <a:solidFill>
                <a:srgbClr val="E7E6E6">
                  <a:lumMod val="50000"/>
                </a:srgbClr>
              </a:solidFill>
              <a:effectLst/>
              <a:uLnTx/>
              <a:uFillTx/>
              <a:latin typeface="Arial"/>
            </a:endParaRPr>
          </a:p>
        </p:txBody>
      </p:sp>
      <p:sp>
        <p:nvSpPr>
          <p:cNvPr id="5" name="Textfeld 4">
            <a:extLst>
              <a:ext uri="{FF2B5EF4-FFF2-40B4-BE49-F238E27FC236}">
                <a16:creationId xmlns:a16="http://schemas.microsoft.com/office/drawing/2014/main" id="{38CE2DE7-64FC-CA42-EAA7-40B62B2789B5}"/>
              </a:ext>
            </a:extLst>
          </p:cNvPr>
          <p:cNvSpPr txBox="1"/>
          <p:nvPr/>
        </p:nvSpPr>
        <p:spPr>
          <a:xfrm>
            <a:off x="467211" y="14559253"/>
            <a:ext cx="4333250" cy="153888"/>
          </a:xfrm>
          <a:prstGeom prst="rect">
            <a:avLst/>
          </a:prstGeom>
          <a:noFill/>
          <a:ln>
            <a:noFill/>
          </a:ln>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000" b="0" i="0" u="none" strike="noStrike" kern="0" cap="none" spc="-1" normalizeH="0" baseline="0" noProof="0" dirty="0">
                <a:ln>
                  <a:noFill/>
                </a:ln>
                <a:solidFill>
                  <a:srgbClr val="E7E6E6">
                    <a:lumMod val="50000"/>
                  </a:srgbClr>
                </a:solidFill>
                <a:effectLst/>
                <a:uLnTx/>
                <a:uFillTx/>
                <a:latin typeface="Arial"/>
                <a:ea typeface="Microsoft YaHei"/>
              </a:rPr>
              <a:t>Abb. </a:t>
            </a:r>
            <a:r>
              <a:rPr lang="de-DE" sz="1000" kern="0" spc="-1" dirty="0">
                <a:solidFill>
                  <a:srgbClr val="E7E6E6">
                    <a:lumMod val="50000"/>
                  </a:srgbClr>
                </a:solidFill>
                <a:latin typeface="Arial"/>
                <a:ea typeface="Microsoft YaHei"/>
              </a:rPr>
              <a:t>2: Ort der Gewalttaten</a:t>
            </a:r>
            <a:endParaRPr kumimoji="0" lang="pl-PL" sz="1000" b="0" i="0" u="none" strike="noStrike" kern="0" cap="none" spc="-1" normalizeH="0" baseline="0" noProof="0" dirty="0">
              <a:ln>
                <a:noFill/>
              </a:ln>
              <a:solidFill>
                <a:srgbClr val="E7E6E6">
                  <a:lumMod val="50000"/>
                </a:srgbClr>
              </a:solidFill>
              <a:effectLst/>
              <a:uLnTx/>
              <a:uFillTx/>
              <a:latin typeface="Arial"/>
            </a:endParaRPr>
          </a:p>
        </p:txBody>
      </p:sp>
      <p:sp>
        <p:nvSpPr>
          <p:cNvPr id="6" name="Textfeld 5">
            <a:extLst>
              <a:ext uri="{FF2B5EF4-FFF2-40B4-BE49-F238E27FC236}">
                <a16:creationId xmlns:a16="http://schemas.microsoft.com/office/drawing/2014/main" id="{4390D09C-9C25-327A-ADA0-540E8503DB56}"/>
              </a:ext>
            </a:extLst>
          </p:cNvPr>
          <p:cNvSpPr txBox="1"/>
          <p:nvPr/>
        </p:nvSpPr>
        <p:spPr>
          <a:xfrm>
            <a:off x="5572484" y="4035384"/>
            <a:ext cx="4333250" cy="138499"/>
          </a:xfrm>
          <a:prstGeom prst="rect">
            <a:avLst/>
          </a:prstGeom>
          <a:noFill/>
          <a:ln>
            <a:noFill/>
          </a:ln>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900" b="0" i="0" u="none" strike="noStrike" kern="0" cap="none" spc="-1" normalizeH="0" baseline="0" noProof="0" dirty="0">
                <a:ln>
                  <a:noFill/>
                </a:ln>
                <a:solidFill>
                  <a:srgbClr val="E7E6E6">
                    <a:lumMod val="50000"/>
                  </a:srgbClr>
                </a:solidFill>
                <a:effectLst/>
                <a:uLnTx/>
                <a:uFillTx/>
                <a:latin typeface="Arial"/>
                <a:ea typeface="Microsoft YaHei"/>
              </a:rPr>
              <a:t>Abb. </a:t>
            </a:r>
            <a:r>
              <a:rPr lang="de-DE" sz="900" kern="0" spc="-1" dirty="0">
                <a:solidFill>
                  <a:srgbClr val="E7E6E6">
                    <a:lumMod val="50000"/>
                  </a:srgbClr>
                </a:solidFill>
                <a:latin typeface="Arial"/>
                <a:ea typeface="Microsoft YaHei"/>
              </a:rPr>
              <a:t>3: Alter der angreifenden Person</a:t>
            </a:r>
            <a:endParaRPr kumimoji="0" lang="pl-PL" sz="900" b="0" i="0" u="none" strike="noStrike" kern="0" cap="none" spc="-1" normalizeH="0" baseline="0" noProof="0" dirty="0">
              <a:ln>
                <a:noFill/>
              </a:ln>
              <a:solidFill>
                <a:srgbClr val="E7E6E6">
                  <a:lumMod val="50000"/>
                </a:srgbClr>
              </a:solidFill>
              <a:effectLst/>
              <a:uLnTx/>
              <a:uFillTx/>
              <a:latin typeface="Arial"/>
            </a:endParaRPr>
          </a:p>
        </p:txBody>
      </p:sp>
      <p:sp>
        <p:nvSpPr>
          <p:cNvPr id="7" name="Textfeld 6">
            <a:extLst>
              <a:ext uri="{FF2B5EF4-FFF2-40B4-BE49-F238E27FC236}">
                <a16:creationId xmlns:a16="http://schemas.microsoft.com/office/drawing/2014/main" id="{2B714954-4208-58BF-741B-E113B8C5265B}"/>
              </a:ext>
            </a:extLst>
          </p:cNvPr>
          <p:cNvSpPr txBox="1"/>
          <p:nvPr/>
        </p:nvSpPr>
        <p:spPr>
          <a:xfrm>
            <a:off x="5547777" y="6694670"/>
            <a:ext cx="4333250" cy="138499"/>
          </a:xfrm>
          <a:prstGeom prst="rect">
            <a:avLst/>
          </a:prstGeom>
          <a:noFill/>
          <a:ln>
            <a:noFill/>
          </a:ln>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900" b="0" i="0" u="none" strike="noStrike" kern="0" cap="none" spc="-1" normalizeH="0" baseline="0" noProof="0" dirty="0">
                <a:ln>
                  <a:noFill/>
                </a:ln>
                <a:solidFill>
                  <a:srgbClr val="E7E6E6">
                    <a:lumMod val="50000"/>
                  </a:srgbClr>
                </a:solidFill>
                <a:effectLst/>
                <a:uLnTx/>
                <a:uFillTx/>
                <a:latin typeface="Arial"/>
                <a:ea typeface="Microsoft YaHei"/>
              </a:rPr>
              <a:t>Abb. </a:t>
            </a:r>
            <a:r>
              <a:rPr lang="de-DE" sz="900" kern="0" spc="-1" dirty="0">
                <a:solidFill>
                  <a:srgbClr val="E7E6E6">
                    <a:lumMod val="50000"/>
                  </a:srgbClr>
                </a:solidFill>
                <a:latin typeface="Arial"/>
                <a:ea typeface="Microsoft YaHei"/>
              </a:rPr>
              <a:t>4: Ursache des Gewaltvorfalls</a:t>
            </a:r>
            <a:endParaRPr kumimoji="0" lang="pl-PL" sz="900" b="0" i="0" u="none" strike="noStrike" kern="0" cap="none" spc="-1" normalizeH="0" baseline="0" noProof="0" dirty="0">
              <a:ln>
                <a:noFill/>
              </a:ln>
              <a:solidFill>
                <a:srgbClr val="E7E6E6">
                  <a:lumMod val="50000"/>
                </a:srgbClr>
              </a:solidFill>
              <a:effectLst/>
              <a:uLnTx/>
              <a:uFillTx/>
              <a:latin typeface="Arial"/>
            </a:endParaRPr>
          </a:p>
        </p:txBody>
      </p:sp>
      <p:graphicFrame>
        <p:nvGraphicFramePr>
          <p:cNvPr id="15" name="Tabelle 14">
            <a:extLst>
              <a:ext uri="{FF2B5EF4-FFF2-40B4-BE49-F238E27FC236}">
                <a16:creationId xmlns:a16="http://schemas.microsoft.com/office/drawing/2014/main" id="{F3607A5A-E445-DA0C-3F20-6C262917CDCB}"/>
              </a:ext>
            </a:extLst>
          </p:cNvPr>
          <p:cNvGraphicFramePr>
            <a:graphicFrameLocks noGrp="1"/>
          </p:cNvGraphicFramePr>
          <p:nvPr>
            <p:extLst>
              <p:ext uri="{D42A27DB-BD31-4B8C-83A1-F6EECF244321}">
                <p14:modId xmlns:p14="http://schemas.microsoft.com/office/powerpoint/2010/main" val="200019205"/>
              </p:ext>
            </p:extLst>
          </p:nvPr>
        </p:nvGraphicFramePr>
        <p:xfrm>
          <a:off x="451839" y="4980346"/>
          <a:ext cx="4649646" cy="1630680"/>
        </p:xfrm>
        <a:graphic>
          <a:graphicData uri="http://schemas.openxmlformats.org/drawingml/2006/table">
            <a:tbl>
              <a:tblPr firstRow="1" bandRow="1">
                <a:tableStyleId>{21E4AEA4-8DFA-4A89-87EB-49C32662AFE0}</a:tableStyleId>
              </a:tblPr>
              <a:tblGrid>
                <a:gridCol w="1549882">
                  <a:extLst>
                    <a:ext uri="{9D8B030D-6E8A-4147-A177-3AD203B41FA5}">
                      <a16:colId xmlns:a16="http://schemas.microsoft.com/office/drawing/2014/main" val="62345815"/>
                    </a:ext>
                  </a:extLst>
                </a:gridCol>
                <a:gridCol w="1549882">
                  <a:extLst>
                    <a:ext uri="{9D8B030D-6E8A-4147-A177-3AD203B41FA5}">
                      <a16:colId xmlns:a16="http://schemas.microsoft.com/office/drawing/2014/main" val="4229931043"/>
                    </a:ext>
                  </a:extLst>
                </a:gridCol>
                <a:gridCol w="1549882">
                  <a:extLst>
                    <a:ext uri="{9D8B030D-6E8A-4147-A177-3AD203B41FA5}">
                      <a16:colId xmlns:a16="http://schemas.microsoft.com/office/drawing/2014/main" val="2256572085"/>
                    </a:ext>
                  </a:extLst>
                </a:gridCol>
              </a:tblGrid>
              <a:tr h="256599">
                <a:tc>
                  <a:txBody>
                    <a:bodyPr/>
                    <a:lstStyle/>
                    <a:p>
                      <a:pPr algn="ctr"/>
                      <a:r>
                        <a:rPr lang="de-DE" sz="1100" dirty="0">
                          <a:solidFill>
                            <a:srgbClr val="767171"/>
                          </a:solidFill>
                          <a:latin typeface="Arial" panose="020B0604020202020204" pitchFamily="34" charset="0"/>
                          <a:cs typeface="Arial" panose="020B0604020202020204" pitchFamily="34" charset="0"/>
                        </a:rPr>
                        <a:t>Physische Gewalt</a:t>
                      </a:r>
                    </a:p>
                  </a:txBody>
                  <a:tcPr/>
                </a:tc>
                <a:tc>
                  <a:txBody>
                    <a:bodyPr/>
                    <a:lstStyle/>
                    <a:p>
                      <a:pPr algn="ctr"/>
                      <a:r>
                        <a:rPr lang="de-DE" sz="1100" dirty="0">
                          <a:solidFill>
                            <a:srgbClr val="767171"/>
                          </a:solidFill>
                          <a:latin typeface="Arial" panose="020B0604020202020204" pitchFamily="34" charset="0"/>
                          <a:cs typeface="Arial" panose="020B0604020202020204" pitchFamily="34" charset="0"/>
                        </a:rPr>
                        <a:t>Psychische Gewalt</a:t>
                      </a:r>
                    </a:p>
                  </a:txBody>
                  <a:tcPr/>
                </a:tc>
                <a:tc>
                  <a:txBody>
                    <a:bodyPr/>
                    <a:lstStyle/>
                    <a:p>
                      <a:pPr algn="ctr"/>
                      <a:r>
                        <a:rPr lang="de-DE" sz="1100" dirty="0">
                          <a:solidFill>
                            <a:srgbClr val="767171"/>
                          </a:solidFill>
                          <a:latin typeface="Arial" panose="020B0604020202020204" pitchFamily="34" charset="0"/>
                          <a:cs typeface="Arial" panose="020B0604020202020204" pitchFamily="34" charset="0"/>
                        </a:rPr>
                        <a:t>Sexualisierte Gewalt</a:t>
                      </a:r>
                    </a:p>
                  </a:txBody>
                  <a:tcPr/>
                </a:tc>
                <a:extLst>
                  <a:ext uri="{0D108BD9-81ED-4DB2-BD59-A6C34878D82A}">
                    <a16:rowId xmlns:a16="http://schemas.microsoft.com/office/drawing/2014/main" val="1139649373"/>
                  </a:ext>
                </a:extLst>
              </a:tr>
              <a:tr h="1358465">
                <a:tc>
                  <a:txBody>
                    <a:bodyPr/>
                    <a:lstStyle/>
                    <a:p>
                      <a:pPr marL="0" marR="0" lvl="0" indent="0" algn="l" defTabSz="1069208" rtl="0" eaLnBrk="1" fontAlgn="auto" latinLnBrk="0" hangingPunct="1">
                        <a:lnSpc>
                          <a:spcPct val="100000"/>
                        </a:lnSpc>
                        <a:spcBef>
                          <a:spcPts val="0"/>
                        </a:spcBef>
                        <a:spcAft>
                          <a:spcPts val="0"/>
                        </a:spcAft>
                        <a:buClrTx/>
                        <a:buSzTx/>
                        <a:buFontTx/>
                        <a:buNone/>
                        <a:tabLst/>
                        <a:defRPr/>
                      </a:pPr>
                      <a:r>
                        <a:rPr kumimoji="0" lang="de-DE" sz="1050" b="0" i="0" u="none" strike="noStrike" kern="0" cap="none" spc="-1" normalizeH="0" baseline="0" noProof="0" dirty="0">
                          <a:ln>
                            <a:noFill/>
                          </a:ln>
                          <a:solidFill>
                            <a:srgbClr val="E7E6E6">
                              <a:lumMod val="50000"/>
                            </a:srgbClr>
                          </a:solidFill>
                          <a:effectLst/>
                          <a:uLnTx/>
                          <a:uFillTx/>
                          <a:latin typeface="Arial"/>
                        </a:rPr>
                        <a:t>….umfasst </a:t>
                      </a:r>
                      <a:r>
                        <a:rPr lang="de-DE" sz="1050" kern="0" spc="-1" dirty="0">
                          <a:solidFill>
                            <a:srgbClr val="E7E6E6">
                              <a:lumMod val="50000"/>
                            </a:srgbClr>
                          </a:solidFill>
                          <a:latin typeface="Arial"/>
                        </a:rPr>
                        <a:t>k</a:t>
                      </a:r>
                      <a:r>
                        <a:rPr kumimoji="0" lang="de-DE" sz="1050" b="0" i="0" u="none" strike="noStrike" kern="0" cap="none" spc="-1" normalizeH="0" baseline="0" noProof="0" dirty="0" err="1">
                          <a:ln>
                            <a:noFill/>
                          </a:ln>
                          <a:solidFill>
                            <a:srgbClr val="E7E6E6">
                              <a:lumMod val="50000"/>
                            </a:srgbClr>
                          </a:solidFill>
                          <a:effectLst/>
                          <a:uLnTx/>
                          <a:uFillTx/>
                          <a:latin typeface="Arial"/>
                        </a:rPr>
                        <a:t>örperliche</a:t>
                      </a:r>
                      <a:r>
                        <a:rPr kumimoji="0" lang="de-DE" sz="1050" b="0" i="0" u="none" strike="noStrike" kern="0" cap="none" spc="-1" normalizeH="0" baseline="0" noProof="0" dirty="0">
                          <a:ln>
                            <a:noFill/>
                          </a:ln>
                          <a:solidFill>
                            <a:srgbClr val="E7E6E6">
                              <a:lumMod val="50000"/>
                            </a:srgbClr>
                          </a:solidFill>
                          <a:effectLst/>
                          <a:uLnTx/>
                          <a:uFillTx/>
                          <a:latin typeface="Arial"/>
                        </a:rPr>
                        <a:t> Machtausübungen gegenüber mindestens einer weiteren Person, die psychische, körperliche oder sexuelle Folgen hat (z.B. Schlagen).</a:t>
                      </a:r>
                    </a:p>
                  </a:txBody>
                  <a:tcPr>
                    <a:solidFill>
                      <a:schemeClr val="accent2">
                        <a:lumMod val="20000"/>
                        <a:lumOff val="80000"/>
                      </a:schemeClr>
                    </a:solidFill>
                  </a:tcPr>
                </a:tc>
                <a:tc>
                  <a:txBody>
                    <a:bodyPr/>
                    <a:lstStyle/>
                    <a:p>
                      <a:pPr algn="l"/>
                      <a:r>
                        <a:rPr kumimoji="0" lang="de-DE" sz="1050" b="0" i="0" u="none" strike="noStrike" kern="0" cap="none" spc="-1" normalizeH="0" baseline="0" noProof="0" dirty="0">
                          <a:ln>
                            <a:noFill/>
                          </a:ln>
                          <a:solidFill>
                            <a:srgbClr val="E7E6E6">
                              <a:lumMod val="50000"/>
                            </a:srgbClr>
                          </a:solidFill>
                          <a:effectLst/>
                          <a:uLnTx/>
                          <a:uFillTx/>
                          <a:latin typeface="Arial"/>
                        </a:rPr>
                        <a:t>…</a:t>
                      </a:r>
                      <a:r>
                        <a:rPr lang="de-DE" sz="1050" kern="0" spc="-1" dirty="0">
                          <a:solidFill>
                            <a:srgbClr val="E7E6E6">
                              <a:lumMod val="50000"/>
                            </a:srgbClr>
                          </a:solidFill>
                          <a:latin typeface="Arial"/>
                        </a:rPr>
                        <a:t>ist die v</a:t>
                      </a:r>
                      <a:r>
                        <a:rPr kumimoji="0" lang="de-DE" sz="1050" b="0" i="0" u="none" strike="noStrike" kern="0" cap="none" spc="-1" normalizeH="0" baseline="0" noProof="0" dirty="0" err="1">
                          <a:ln>
                            <a:noFill/>
                          </a:ln>
                          <a:solidFill>
                            <a:srgbClr val="E7E6E6">
                              <a:lumMod val="50000"/>
                            </a:srgbClr>
                          </a:solidFill>
                          <a:effectLst/>
                          <a:uLnTx/>
                          <a:uFillTx/>
                          <a:latin typeface="Arial"/>
                        </a:rPr>
                        <a:t>orsätzliche</a:t>
                      </a:r>
                      <a:r>
                        <a:rPr kumimoji="0" lang="de-DE" sz="1050" b="0" i="0" u="none" strike="noStrike" kern="0" cap="none" spc="-1" normalizeH="0" baseline="0" noProof="0" dirty="0">
                          <a:ln>
                            <a:noFill/>
                          </a:ln>
                          <a:solidFill>
                            <a:srgbClr val="E7E6E6">
                              <a:lumMod val="50000"/>
                            </a:srgbClr>
                          </a:solidFill>
                          <a:effectLst/>
                          <a:uLnTx/>
                          <a:uFillTx/>
                          <a:latin typeface="Arial"/>
                        </a:rPr>
                        <a:t> Anwendung von Macht, einschließlich der Androhung körperlicher Gewalt gegenüber mindestens einer weiteren Person (z.B. Demütigung). </a:t>
                      </a:r>
                      <a:endParaRPr lang="de-DE" sz="1050" dirty="0">
                        <a:solidFill>
                          <a:srgbClr val="767171"/>
                        </a:solidFill>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pPr algn="l"/>
                      <a:r>
                        <a:rPr lang="de-DE" sz="1050" kern="0" spc="-1" dirty="0">
                          <a:solidFill>
                            <a:srgbClr val="E7E6E6">
                              <a:lumMod val="50000"/>
                            </a:srgbClr>
                          </a:solidFill>
                          <a:latin typeface="Arial"/>
                        </a:rPr>
                        <a:t>…umfasst u</a:t>
                      </a:r>
                      <a:r>
                        <a:rPr kumimoji="0" lang="de-DE" sz="1050" b="0" i="0" u="none" strike="noStrike" kern="0" cap="none" spc="-1" normalizeH="0" baseline="0" noProof="0" dirty="0" err="1">
                          <a:ln>
                            <a:noFill/>
                          </a:ln>
                          <a:solidFill>
                            <a:srgbClr val="E7E6E6">
                              <a:lumMod val="50000"/>
                            </a:srgbClr>
                          </a:solidFill>
                          <a:effectLst/>
                          <a:uLnTx/>
                          <a:uFillTx/>
                          <a:latin typeface="Arial"/>
                        </a:rPr>
                        <a:t>nerwünschte</a:t>
                      </a:r>
                      <a:r>
                        <a:rPr kumimoji="0" lang="de-DE" sz="1050" b="0" i="0" u="none" strike="noStrike" kern="0" cap="none" spc="-1" normalizeH="0" baseline="0" noProof="0" dirty="0">
                          <a:ln>
                            <a:noFill/>
                          </a:ln>
                          <a:solidFill>
                            <a:srgbClr val="E7E6E6">
                              <a:lumMod val="50000"/>
                            </a:srgbClr>
                          </a:solidFill>
                          <a:effectLst/>
                          <a:uLnTx/>
                          <a:uFillTx/>
                          <a:latin typeface="Arial"/>
                        </a:rPr>
                        <a:t> und zwanghafte sexuelle Handlungen sowie deren Versuche (z.B. sexuelle Belästigung). </a:t>
                      </a:r>
                      <a:endParaRPr lang="de-DE" sz="1050" dirty="0">
                        <a:solidFill>
                          <a:srgbClr val="767171"/>
                        </a:solidFill>
                        <a:latin typeface="Arial" panose="020B0604020202020204" pitchFamily="34" charset="0"/>
                        <a:cs typeface="Arial" panose="020B0604020202020204" pitchFamily="34" charset="0"/>
                      </a:endParaRPr>
                    </a:p>
                  </a:txBody>
                  <a:tcPr>
                    <a:solidFill>
                      <a:schemeClr val="accent2">
                        <a:lumMod val="20000"/>
                        <a:lumOff val="80000"/>
                      </a:schemeClr>
                    </a:solidFill>
                  </a:tcPr>
                </a:tc>
                <a:extLst>
                  <a:ext uri="{0D108BD9-81ED-4DB2-BD59-A6C34878D82A}">
                    <a16:rowId xmlns:a16="http://schemas.microsoft.com/office/drawing/2014/main" val="1256808212"/>
                  </a:ext>
                </a:extLst>
              </a:tr>
            </a:tbl>
          </a:graphicData>
        </a:graphic>
      </p:graphicFrame>
    </p:spTree>
    <p:extLst>
      <p:ext uri="{BB962C8B-B14F-4D97-AF65-F5344CB8AC3E}">
        <p14:creationId xmlns:p14="http://schemas.microsoft.com/office/powerpoint/2010/main" val="237309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848</Words>
  <Application>Microsoft Office PowerPoint</Application>
  <PresentationFormat>Benutzerdefiniert</PresentationFormat>
  <Paragraphs>73</Paragraphs>
  <Slides>1</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vt:i4>
      </vt:variant>
    </vt:vector>
  </HeadingPairs>
  <TitlesOfParts>
    <vt:vector size="5" baseType="lpstr">
      <vt:lpstr>Arial</vt:lpstr>
      <vt:lpstr>Calibri</vt:lpstr>
      <vt:lpstr>Calibri Light</vt:lpstr>
      <vt:lpstr>Office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Marie Runge</dc:creator>
  <cp:lastModifiedBy>Marie Runge</cp:lastModifiedBy>
  <cp:revision>42</cp:revision>
  <dcterms:created xsi:type="dcterms:W3CDTF">2022-05-29T21:49:38Z</dcterms:created>
  <dcterms:modified xsi:type="dcterms:W3CDTF">2024-09-14T07:04:42Z</dcterms:modified>
</cp:coreProperties>
</file>