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6858000" cy="9144000"/>
  <p:defaultTex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orient="horz" pos="25367">
          <p15:clr>
            <a:srgbClr val="A4A3A4"/>
          </p15:clr>
        </p15:guide>
        <p15:guide id="3" orient="horz" pos="3323">
          <p15:clr>
            <a:srgbClr val="A4A3A4"/>
          </p15:clr>
        </p15:guide>
        <p15:guide id="4" pos="9537">
          <p15:clr>
            <a:srgbClr val="A4A3A4"/>
          </p15:clr>
        </p15:guide>
        <p15:guide id="5" pos="828">
          <p15:clr>
            <a:srgbClr val="A4A3A4"/>
          </p15:clr>
        </p15:guide>
        <p15:guide id="6" pos="1824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3D8C32-8E97-C274-F373-3F04D614752D}" name="Emily Nowak" initials="" userId="S::emily.nowak@firm-leipzig.de::4c6bccc7-9887-4739-8367-b3792a543a7c" providerId="AD"/>
  <p188:author id="{3FB70A84-0191-4B31-A46F-B566917D86A3}" name="Wagner, Carla" initials="CW" userId="S::cw72jaxa@hszg.de::a7e21628-7951-46fb-b463-50c4a06179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5A9E15"/>
    <a:srgbClr val="7BB149"/>
    <a:srgbClr val="7BB049"/>
    <a:srgbClr val="2EB848"/>
    <a:srgbClr val="EF3338"/>
    <a:srgbClr val="BD1A1A"/>
    <a:srgbClr val="00712E"/>
    <a:srgbClr val="6464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282"/>
  </p:normalViewPr>
  <p:slideViewPr>
    <p:cSldViewPr showGuides="1">
      <p:cViewPr>
        <p:scale>
          <a:sx n="33" d="100"/>
          <a:sy n="33" d="100"/>
        </p:scale>
        <p:origin x="760" y="144"/>
      </p:cViewPr>
      <p:guideLst>
        <p:guide orient="horz" pos="13483"/>
        <p:guide orient="horz" pos="25367"/>
        <p:guide orient="horz" pos="3323"/>
        <p:guide pos="9537"/>
        <p:guide pos="828"/>
        <p:guide pos="182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EEB89-046B-274D-A1F8-C225FD30AB4E}" type="datetimeFigureOut">
              <a:rPr lang="de-DE" smtClean="0"/>
              <a:t>15.09.24</a:t>
            </a:fld>
            <a:endParaRPr lang="de-DE"/>
          </a:p>
        </p:txBody>
      </p:sp>
      <p:sp>
        <p:nvSpPr>
          <p:cNvPr id="4" name="Folienbildplatzhalt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DB60F-0FFB-BE40-8E59-12428B5E5BC4}" type="slidenum">
              <a:rPr lang="de-DE" smtClean="0"/>
              <a:t>‹Nr.›</a:t>
            </a:fld>
            <a:endParaRPr lang="de-DE"/>
          </a:p>
        </p:txBody>
      </p:sp>
    </p:spTree>
    <p:extLst>
      <p:ext uri="{BB962C8B-B14F-4D97-AF65-F5344CB8AC3E}">
        <p14:creationId xmlns:p14="http://schemas.microsoft.com/office/powerpoint/2010/main" val="72232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1DB60F-0FFB-BE40-8E59-12428B5E5BC4}" type="slidenum">
              <a:rPr lang="de-DE" smtClean="0"/>
              <a:t>1</a:t>
            </a:fld>
            <a:endParaRPr lang="de-DE"/>
          </a:p>
        </p:txBody>
      </p:sp>
    </p:spTree>
    <p:extLst>
      <p:ext uri="{BB962C8B-B14F-4D97-AF65-F5344CB8AC3E}">
        <p14:creationId xmlns:p14="http://schemas.microsoft.com/office/powerpoint/2010/main" val="330120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0998" y="13298392"/>
            <a:ext cx="25737979" cy="9176087"/>
          </a:xfrm>
        </p:spPr>
        <p:txBody>
          <a:bodyPr/>
          <a:lstStyle/>
          <a:p>
            <a:r>
              <a:rPr lang="de-DE"/>
              <a:t>Titelmasterformat durch Klicken bearbeiten</a:t>
            </a:r>
          </a:p>
        </p:txBody>
      </p:sp>
      <p:sp>
        <p:nvSpPr>
          <p:cNvPr id="3" name="Untertitel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94F7DC2-7A1B-4F1C-8845-28BB02C75054}" type="datetimeFigureOut">
              <a:rPr lang="de-DE" smtClean="0"/>
              <a:t>15.09.24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CE6F66-3380-408C-AD4D-E6DA764A5AB2}" type="slidenum">
              <a:rPr lang="de-DE" smtClean="0"/>
              <a:t>‹Nr.›</a:t>
            </a:fld>
            <a:endParaRPr lang="de-DE"/>
          </a:p>
        </p:txBody>
      </p:sp>
    </p:spTree>
    <p:extLst>
      <p:ext uri="{BB962C8B-B14F-4D97-AF65-F5344CB8AC3E}">
        <p14:creationId xmlns:p14="http://schemas.microsoft.com/office/powerpoint/2010/main" val="366298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94F7DC2-7A1B-4F1C-8845-28BB02C75054}" type="datetimeFigureOut">
              <a:rPr lang="de-DE" smtClean="0"/>
              <a:t>15.09.24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CE6F66-3380-408C-AD4D-E6DA764A5AB2}" type="slidenum">
              <a:rPr lang="de-DE" smtClean="0"/>
              <a:t>‹Nr.›</a:t>
            </a:fld>
            <a:endParaRPr lang="de-DE"/>
          </a:p>
        </p:txBody>
      </p:sp>
    </p:spTree>
    <p:extLst>
      <p:ext uri="{BB962C8B-B14F-4D97-AF65-F5344CB8AC3E}">
        <p14:creationId xmlns:p14="http://schemas.microsoft.com/office/powerpoint/2010/main" val="140030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698227" y="10702131"/>
            <a:ext cx="22557528" cy="22799503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015123" y="10702131"/>
            <a:ext cx="67178439" cy="22799503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94F7DC2-7A1B-4F1C-8845-28BB02C75054}" type="datetimeFigureOut">
              <a:rPr lang="de-DE" smtClean="0"/>
              <a:t>15.09.24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CE6F66-3380-408C-AD4D-E6DA764A5AB2}" type="slidenum">
              <a:rPr lang="de-DE" smtClean="0"/>
              <a:t>‹Nr.›</a:t>
            </a:fld>
            <a:endParaRPr lang="de-DE"/>
          </a:p>
        </p:txBody>
      </p:sp>
    </p:spTree>
    <p:extLst>
      <p:ext uri="{BB962C8B-B14F-4D97-AF65-F5344CB8AC3E}">
        <p14:creationId xmlns:p14="http://schemas.microsoft.com/office/powerpoint/2010/main" val="328510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94F7DC2-7A1B-4F1C-8845-28BB02C75054}" type="datetimeFigureOut">
              <a:rPr lang="de-DE" smtClean="0"/>
              <a:t>15.09.24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CE6F66-3380-408C-AD4D-E6DA764A5AB2}" type="slidenum">
              <a:rPr lang="de-DE" smtClean="0"/>
              <a:t>‹Nr.›</a:t>
            </a:fld>
            <a:endParaRPr lang="de-DE"/>
          </a:p>
        </p:txBody>
      </p:sp>
    </p:spTree>
    <p:extLst>
      <p:ext uri="{BB962C8B-B14F-4D97-AF65-F5344CB8AC3E}">
        <p14:creationId xmlns:p14="http://schemas.microsoft.com/office/powerpoint/2010/main" val="143367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1909" y="27508444"/>
            <a:ext cx="25737979" cy="8502249"/>
          </a:xfrm>
        </p:spPr>
        <p:txBody>
          <a:bodyPr anchor="t"/>
          <a:lstStyle>
            <a:lvl1pPr algn="l">
              <a:defRPr sz="18300" b="1" cap="all"/>
            </a:lvl1pPr>
          </a:lstStyle>
          <a:p>
            <a:r>
              <a:rPr lang="de-DE"/>
              <a:t>Titelmasterformat durch Klicken bearbeiten</a:t>
            </a:r>
          </a:p>
        </p:txBody>
      </p:sp>
      <p:sp>
        <p:nvSpPr>
          <p:cNvPr id="3" name="Textplatzhalter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94F7DC2-7A1B-4F1C-8845-28BB02C75054}" type="datetimeFigureOut">
              <a:rPr lang="de-DE" smtClean="0"/>
              <a:t>15.09.24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CE6F66-3380-408C-AD4D-E6DA764A5AB2}" type="slidenum">
              <a:rPr lang="de-DE" smtClean="0"/>
              <a:t>‹Nr.›</a:t>
            </a:fld>
            <a:endParaRPr lang="de-DE"/>
          </a:p>
        </p:txBody>
      </p:sp>
    </p:spTree>
    <p:extLst>
      <p:ext uri="{BB962C8B-B14F-4D97-AF65-F5344CB8AC3E}">
        <p14:creationId xmlns:p14="http://schemas.microsoft.com/office/powerpoint/2010/main" val="189795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94F7DC2-7A1B-4F1C-8845-28BB02C75054}" type="datetimeFigureOut">
              <a:rPr lang="de-DE" smtClean="0"/>
              <a:t>15.09.24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CCE6F66-3380-408C-AD4D-E6DA764A5AB2}" type="slidenum">
              <a:rPr lang="de-DE" smtClean="0"/>
              <a:t>‹Nr.›</a:t>
            </a:fld>
            <a:endParaRPr lang="de-DE"/>
          </a:p>
        </p:txBody>
      </p:sp>
    </p:spTree>
    <p:extLst>
      <p:ext uri="{BB962C8B-B14F-4D97-AF65-F5344CB8AC3E}">
        <p14:creationId xmlns:p14="http://schemas.microsoft.com/office/powerpoint/2010/main" val="318473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13999" y="1714326"/>
            <a:ext cx="27251978" cy="7134754"/>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e-DE"/>
              <a:t>Textmasterformat bearbeiten</a:t>
            </a:r>
          </a:p>
        </p:txBody>
      </p:sp>
      <p:sp>
        <p:nvSpPr>
          <p:cNvPr id="4" name="Inhaltsplatzhalter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e-DE"/>
              <a:t>Textmasterformat bearbeiten</a:t>
            </a:r>
          </a:p>
        </p:txBody>
      </p:sp>
      <p:sp>
        <p:nvSpPr>
          <p:cNvPr id="6" name="Inhaltsplatzhalter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94F7DC2-7A1B-4F1C-8845-28BB02C75054}" type="datetimeFigureOut">
              <a:rPr lang="de-DE" smtClean="0"/>
              <a:t>15.09.24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CCE6F66-3380-408C-AD4D-E6DA764A5AB2}" type="slidenum">
              <a:rPr lang="de-DE" smtClean="0"/>
              <a:t>‹Nr.›</a:t>
            </a:fld>
            <a:endParaRPr lang="de-DE"/>
          </a:p>
        </p:txBody>
      </p:sp>
    </p:spTree>
    <p:extLst>
      <p:ext uri="{BB962C8B-B14F-4D97-AF65-F5344CB8AC3E}">
        <p14:creationId xmlns:p14="http://schemas.microsoft.com/office/powerpoint/2010/main" val="89110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94F7DC2-7A1B-4F1C-8845-28BB02C75054}" type="datetimeFigureOut">
              <a:rPr lang="de-DE" smtClean="0"/>
              <a:t>15.09.24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CCE6F66-3380-408C-AD4D-E6DA764A5AB2}" type="slidenum">
              <a:rPr lang="de-DE" smtClean="0"/>
              <a:t>‹Nr.›</a:t>
            </a:fld>
            <a:endParaRPr lang="de-DE"/>
          </a:p>
        </p:txBody>
      </p:sp>
    </p:spTree>
    <p:extLst>
      <p:ext uri="{BB962C8B-B14F-4D97-AF65-F5344CB8AC3E}">
        <p14:creationId xmlns:p14="http://schemas.microsoft.com/office/powerpoint/2010/main" val="263863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94F7DC2-7A1B-4F1C-8845-28BB02C75054}" type="datetimeFigureOut">
              <a:rPr lang="de-DE" smtClean="0"/>
              <a:t>15.09.24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CCE6F66-3380-408C-AD4D-E6DA764A5AB2}" type="slidenum">
              <a:rPr lang="de-DE" smtClean="0"/>
              <a:t>‹Nr.›</a:t>
            </a:fld>
            <a:endParaRPr lang="de-DE"/>
          </a:p>
        </p:txBody>
      </p:sp>
    </p:spTree>
    <p:extLst>
      <p:ext uri="{BB962C8B-B14F-4D97-AF65-F5344CB8AC3E}">
        <p14:creationId xmlns:p14="http://schemas.microsoft.com/office/powerpoint/2010/main" val="260825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4000" y="1704413"/>
            <a:ext cx="9961903" cy="7253667"/>
          </a:xfrm>
        </p:spPr>
        <p:txBody>
          <a:bodyPr anchor="b"/>
          <a:lstStyle>
            <a:lvl1pPr algn="l">
              <a:defRPr sz="9100" b="1"/>
            </a:lvl1pPr>
          </a:lstStyle>
          <a:p>
            <a:r>
              <a:rPr lang="de-DE"/>
              <a:t>Titelmasterformat durch Klicken bearbeiten</a:t>
            </a:r>
          </a:p>
        </p:txBody>
      </p:sp>
      <p:sp>
        <p:nvSpPr>
          <p:cNvPr id="3" name="Inhaltsplatzhalter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de-DE"/>
              <a:t>Textmasterformat bearbeiten</a:t>
            </a:r>
          </a:p>
        </p:txBody>
      </p:sp>
      <p:sp>
        <p:nvSpPr>
          <p:cNvPr id="5" name="Datumsplatzhalter 4"/>
          <p:cNvSpPr>
            <a:spLocks noGrp="1"/>
          </p:cNvSpPr>
          <p:nvPr>
            <p:ph type="dt" sz="half" idx="10"/>
          </p:nvPr>
        </p:nvSpPr>
        <p:spPr/>
        <p:txBody>
          <a:bodyPr/>
          <a:lstStyle/>
          <a:p>
            <a:fld id="{094F7DC2-7A1B-4F1C-8845-28BB02C75054}" type="datetimeFigureOut">
              <a:rPr lang="de-DE" smtClean="0"/>
              <a:t>15.09.24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CCE6F66-3380-408C-AD4D-E6DA764A5AB2}" type="slidenum">
              <a:rPr lang="de-DE" smtClean="0"/>
              <a:t>‹Nr.›</a:t>
            </a:fld>
            <a:endParaRPr lang="de-DE"/>
          </a:p>
        </p:txBody>
      </p:sp>
    </p:spTree>
    <p:extLst>
      <p:ext uri="{BB962C8B-B14F-4D97-AF65-F5344CB8AC3E}">
        <p14:creationId xmlns:p14="http://schemas.microsoft.com/office/powerpoint/2010/main" val="241176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5087" y="29965968"/>
            <a:ext cx="18167985" cy="3537652"/>
          </a:xfrm>
        </p:spPr>
        <p:txBody>
          <a:bodyPr anchor="b"/>
          <a:lstStyle>
            <a:lvl1pPr algn="l">
              <a:defRPr sz="9100" b="1"/>
            </a:lvl1pPr>
          </a:lstStyle>
          <a:p>
            <a:r>
              <a:rPr lang="de-DE"/>
              <a:t>Titelmasterformat durch Klicken bearbeiten</a:t>
            </a:r>
          </a:p>
        </p:txBody>
      </p:sp>
      <p:sp>
        <p:nvSpPr>
          <p:cNvPr id="3" name="Bildplatzhalter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de-DE"/>
          </a:p>
        </p:txBody>
      </p:sp>
      <p:sp>
        <p:nvSpPr>
          <p:cNvPr id="4" name="Textplatzhalter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de-DE"/>
              <a:t>Textmasterformat bearbeiten</a:t>
            </a:r>
          </a:p>
        </p:txBody>
      </p:sp>
      <p:sp>
        <p:nvSpPr>
          <p:cNvPr id="5" name="Datumsplatzhalter 4"/>
          <p:cNvSpPr>
            <a:spLocks noGrp="1"/>
          </p:cNvSpPr>
          <p:nvPr>
            <p:ph type="dt" sz="half" idx="10"/>
          </p:nvPr>
        </p:nvSpPr>
        <p:spPr/>
        <p:txBody>
          <a:bodyPr/>
          <a:lstStyle/>
          <a:p>
            <a:fld id="{094F7DC2-7A1B-4F1C-8845-28BB02C75054}" type="datetimeFigureOut">
              <a:rPr lang="de-DE" smtClean="0"/>
              <a:t>15.09.24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CCE6F66-3380-408C-AD4D-E6DA764A5AB2}" type="slidenum">
              <a:rPr lang="de-DE" smtClean="0"/>
              <a:t>‹Nr.›</a:t>
            </a:fld>
            <a:endParaRPr lang="de-DE"/>
          </a:p>
        </p:txBody>
      </p:sp>
    </p:spTree>
    <p:extLst>
      <p:ext uri="{BB962C8B-B14F-4D97-AF65-F5344CB8AC3E}">
        <p14:creationId xmlns:p14="http://schemas.microsoft.com/office/powerpoint/2010/main" val="44452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de-DE"/>
              <a:t>Titelmasterformat durch Klicken bearbeiten</a:t>
            </a:r>
          </a:p>
        </p:txBody>
      </p:sp>
      <p:sp>
        <p:nvSpPr>
          <p:cNvPr id="3" name="Textplatzhalter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094F7DC2-7A1B-4F1C-8845-28BB02C75054}" type="datetimeFigureOut">
              <a:rPr lang="de-DE" smtClean="0"/>
              <a:t>15.09.24</a:t>
            </a:fld>
            <a:endParaRPr lang="de-DE"/>
          </a:p>
        </p:txBody>
      </p:sp>
      <p:sp>
        <p:nvSpPr>
          <p:cNvPr id="5" name="Fußzeilenplatzhalter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1CCE6F66-3380-408C-AD4D-E6DA764A5AB2}" type="slidenum">
              <a:rPr lang="de-DE" smtClean="0"/>
              <a:t>‹Nr.›</a:t>
            </a:fld>
            <a:endParaRPr lang="de-DE"/>
          </a:p>
        </p:txBody>
      </p:sp>
    </p:spTree>
    <p:extLst>
      <p:ext uri="{BB962C8B-B14F-4D97-AF65-F5344CB8AC3E}">
        <p14:creationId xmlns:p14="http://schemas.microsoft.com/office/powerpoint/2010/main" val="1089750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extfeld 35">
            <a:extLst>
              <a:ext uri="{FF2B5EF4-FFF2-40B4-BE49-F238E27FC236}">
                <a16:creationId xmlns:a16="http://schemas.microsoft.com/office/drawing/2014/main" id="{20F54D3E-8051-4400-7F87-36DF569A5B51}"/>
              </a:ext>
            </a:extLst>
          </p:cNvPr>
          <p:cNvSpPr txBox="1"/>
          <p:nvPr/>
        </p:nvSpPr>
        <p:spPr>
          <a:xfrm>
            <a:off x="1499505" y="21274794"/>
            <a:ext cx="13136426" cy="8351470"/>
          </a:xfrm>
          <a:prstGeom prst="rect">
            <a:avLst/>
          </a:prstGeom>
          <a:noFill/>
          <a:ln>
            <a:solidFill>
              <a:srgbClr val="C0504D"/>
            </a:solidFill>
            <a:extLst>
              <a:ext uri="{C807C97D-BFC1-408E-A445-0C87EB9F89A2}">
                <ask:lineSketchStyleProps xmlns:ask="http://schemas.microsoft.com/office/drawing/2018/sketchyshapes" sd="1219033472">
                  <a:custGeom>
                    <a:avLst/>
                    <a:gdLst>
                      <a:gd name="connsiteX0" fmla="*/ 0 w 13097604"/>
                      <a:gd name="connsiteY0" fmla="*/ 0 h 20472467"/>
                      <a:gd name="connsiteX1" fmla="*/ 558372 w 13097604"/>
                      <a:gd name="connsiteY1" fmla="*/ 0 h 20472467"/>
                      <a:gd name="connsiteX2" fmla="*/ 854791 w 13097604"/>
                      <a:gd name="connsiteY2" fmla="*/ 0 h 20472467"/>
                      <a:gd name="connsiteX3" fmla="*/ 1806091 w 13097604"/>
                      <a:gd name="connsiteY3" fmla="*/ 0 h 20472467"/>
                      <a:gd name="connsiteX4" fmla="*/ 2364462 w 13097604"/>
                      <a:gd name="connsiteY4" fmla="*/ 0 h 20472467"/>
                      <a:gd name="connsiteX5" fmla="*/ 2922834 w 13097604"/>
                      <a:gd name="connsiteY5" fmla="*/ 0 h 20472467"/>
                      <a:gd name="connsiteX6" fmla="*/ 3874133 w 13097604"/>
                      <a:gd name="connsiteY6" fmla="*/ 0 h 20472467"/>
                      <a:gd name="connsiteX7" fmla="*/ 4301529 w 13097604"/>
                      <a:gd name="connsiteY7" fmla="*/ 0 h 20472467"/>
                      <a:gd name="connsiteX8" fmla="*/ 5252829 w 13097604"/>
                      <a:gd name="connsiteY8" fmla="*/ 0 h 20472467"/>
                      <a:gd name="connsiteX9" fmla="*/ 6204128 w 13097604"/>
                      <a:gd name="connsiteY9" fmla="*/ 0 h 20472467"/>
                      <a:gd name="connsiteX10" fmla="*/ 6893476 w 13097604"/>
                      <a:gd name="connsiteY10" fmla="*/ 0 h 20472467"/>
                      <a:gd name="connsiteX11" fmla="*/ 7844775 w 13097604"/>
                      <a:gd name="connsiteY11" fmla="*/ 0 h 20472467"/>
                      <a:gd name="connsiteX12" fmla="*/ 8403147 w 13097604"/>
                      <a:gd name="connsiteY12" fmla="*/ 0 h 20472467"/>
                      <a:gd name="connsiteX13" fmla="*/ 8961519 w 13097604"/>
                      <a:gd name="connsiteY13" fmla="*/ 0 h 20472467"/>
                      <a:gd name="connsiteX14" fmla="*/ 9781842 w 13097604"/>
                      <a:gd name="connsiteY14" fmla="*/ 0 h 20472467"/>
                      <a:gd name="connsiteX15" fmla="*/ 10340214 w 13097604"/>
                      <a:gd name="connsiteY15" fmla="*/ 0 h 20472467"/>
                      <a:gd name="connsiteX16" fmla="*/ 11291513 w 13097604"/>
                      <a:gd name="connsiteY16" fmla="*/ 0 h 20472467"/>
                      <a:gd name="connsiteX17" fmla="*/ 12242813 w 13097604"/>
                      <a:gd name="connsiteY17" fmla="*/ 0 h 20472467"/>
                      <a:gd name="connsiteX18" fmla="*/ 13097604 w 13097604"/>
                      <a:gd name="connsiteY18" fmla="*/ 0 h 20472467"/>
                      <a:gd name="connsiteX19" fmla="*/ 13097604 w 13097604"/>
                      <a:gd name="connsiteY19" fmla="*/ 477691 h 20472467"/>
                      <a:gd name="connsiteX20" fmla="*/ 13097604 w 13097604"/>
                      <a:gd name="connsiteY20" fmla="*/ 545932 h 20472467"/>
                      <a:gd name="connsiteX21" fmla="*/ 13097604 w 13097604"/>
                      <a:gd name="connsiteY21" fmla="*/ 818899 h 20472467"/>
                      <a:gd name="connsiteX22" fmla="*/ 13097604 w 13097604"/>
                      <a:gd name="connsiteY22" fmla="*/ 1706039 h 20472467"/>
                      <a:gd name="connsiteX23" fmla="*/ 13097604 w 13097604"/>
                      <a:gd name="connsiteY23" fmla="*/ 2183730 h 20472467"/>
                      <a:gd name="connsiteX24" fmla="*/ 13097604 w 13097604"/>
                      <a:gd name="connsiteY24" fmla="*/ 2456696 h 20472467"/>
                      <a:gd name="connsiteX25" fmla="*/ 13097604 w 13097604"/>
                      <a:gd name="connsiteY25" fmla="*/ 3343836 h 20472467"/>
                      <a:gd name="connsiteX26" fmla="*/ 13097604 w 13097604"/>
                      <a:gd name="connsiteY26" fmla="*/ 4026252 h 20472467"/>
                      <a:gd name="connsiteX27" fmla="*/ 13097604 w 13097604"/>
                      <a:gd name="connsiteY27" fmla="*/ 4708667 h 20472467"/>
                      <a:gd name="connsiteX28" fmla="*/ 13097604 w 13097604"/>
                      <a:gd name="connsiteY28" fmla="*/ 5800532 h 20472467"/>
                      <a:gd name="connsiteX29" fmla="*/ 13097604 w 13097604"/>
                      <a:gd name="connsiteY29" fmla="*/ 6687673 h 20472467"/>
                      <a:gd name="connsiteX30" fmla="*/ 13097604 w 13097604"/>
                      <a:gd name="connsiteY30" fmla="*/ 6755914 h 20472467"/>
                      <a:gd name="connsiteX31" fmla="*/ 13097604 w 13097604"/>
                      <a:gd name="connsiteY31" fmla="*/ 7233605 h 20472467"/>
                      <a:gd name="connsiteX32" fmla="*/ 13097604 w 13097604"/>
                      <a:gd name="connsiteY32" fmla="*/ 8325470 h 20472467"/>
                      <a:gd name="connsiteX33" fmla="*/ 13097604 w 13097604"/>
                      <a:gd name="connsiteY33" fmla="*/ 9007885 h 20472467"/>
                      <a:gd name="connsiteX34" fmla="*/ 13097604 w 13097604"/>
                      <a:gd name="connsiteY34" fmla="*/ 9895026 h 20472467"/>
                      <a:gd name="connsiteX35" fmla="*/ 13097604 w 13097604"/>
                      <a:gd name="connsiteY35" fmla="*/ 10372717 h 20472467"/>
                      <a:gd name="connsiteX36" fmla="*/ 13097604 w 13097604"/>
                      <a:gd name="connsiteY36" fmla="*/ 11055132 h 20472467"/>
                      <a:gd name="connsiteX37" fmla="*/ 13097604 w 13097604"/>
                      <a:gd name="connsiteY37" fmla="*/ 12146997 h 20472467"/>
                      <a:gd name="connsiteX38" fmla="*/ 13097604 w 13097604"/>
                      <a:gd name="connsiteY38" fmla="*/ 12419963 h 20472467"/>
                      <a:gd name="connsiteX39" fmla="*/ 13097604 w 13097604"/>
                      <a:gd name="connsiteY39" fmla="*/ 13307104 h 20472467"/>
                      <a:gd name="connsiteX40" fmla="*/ 13097604 w 13097604"/>
                      <a:gd name="connsiteY40" fmla="*/ 13580070 h 20472467"/>
                      <a:gd name="connsiteX41" fmla="*/ 13097604 w 13097604"/>
                      <a:gd name="connsiteY41" fmla="*/ 14262485 h 20472467"/>
                      <a:gd name="connsiteX42" fmla="*/ 13097604 w 13097604"/>
                      <a:gd name="connsiteY42" fmla="*/ 15149626 h 20472467"/>
                      <a:gd name="connsiteX43" fmla="*/ 13097604 w 13097604"/>
                      <a:gd name="connsiteY43" fmla="*/ 15217867 h 20472467"/>
                      <a:gd name="connsiteX44" fmla="*/ 13097604 w 13097604"/>
                      <a:gd name="connsiteY44" fmla="*/ 15286109 h 20472467"/>
                      <a:gd name="connsiteX45" fmla="*/ 13097604 w 13097604"/>
                      <a:gd name="connsiteY45" fmla="*/ 16377974 h 20472467"/>
                      <a:gd name="connsiteX46" fmla="*/ 13097604 w 13097604"/>
                      <a:gd name="connsiteY46" fmla="*/ 17060389 h 20472467"/>
                      <a:gd name="connsiteX47" fmla="*/ 13097604 w 13097604"/>
                      <a:gd name="connsiteY47" fmla="*/ 17128631 h 20472467"/>
                      <a:gd name="connsiteX48" fmla="*/ 13097604 w 13097604"/>
                      <a:gd name="connsiteY48" fmla="*/ 17811046 h 20472467"/>
                      <a:gd name="connsiteX49" fmla="*/ 13097604 w 13097604"/>
                      <a:gd name="connsiteY49" fmla="*/ 18902911 h 20472467"/>
                      <a:gd name="connsiteX50" fmla="*/ 13097604 w 13097604"/>
                      <a:gd name="connsiteY50" fmla="*/ 19380602 h 20472467"/>
                      <a:gd name="connsiteX51" fmla="*/ 13097604 w 13097604"/>
                      <a:gd name="connsiteY51" fmla="*/ 19858293 h 20472467"/>
                      <a:gd name="connsiteX52" fmla="*/ 13097604 w 13097604"/>
                      <a:gd name="connsiteY52" fmla="*/ 20472467 h 20472467"/>
                      <a:gd name="connsiteX53" fmla="*/ 12277280 w 13097604"/>
                      <a:gd name="connsiteY53" fmla="*/ 20472467 h 20472467"/>
                      <a:gd name="connsiteX54" fmla="*/ 11587933 w 13097604"/>
                      <a:gd name="connsiteY54" fmla="*/ 20472467 h 20472467"/>
                      <a:gd name="connsiteX55" fmla="*/ 10636633 w 13097604"/>
                      <a:gd name="connsiteY55" fmla="*/ 20472467 h 20472467"/>
                      <a:gd name="connsiteX56" fmla="*/ 10078262 w 13097604"/>
                      <a:gd name="connsiteY56" fmla="*/ 20472467 h 20472467"/>
                      <a:gd name="connsiteX57" fmla="*/ 9650866 w 13097604"/>
                      <a:gd name="connsiteY57" fmla="*/ 20472467 h 20472467"/>
                      <a:gd name="connsiteX58" fmla="*/ 8961519 w 13097604"/>
                      <a:gd name="connsiteY58" fmla="*/ 20472467 h 20472467"/>
                      <a:gd name="connsiteX59" fmla="*/ 8141195 w 13097604"/>
                      <a:gd name="connsiteY59" fmla="*/ 20472467 h 20472467"/>
                      <a:gd name="connsiteX60" fmla="*/ 7189895 w 13097604"/>
                      <a:gd name="connsiteY60" fmla="*/ 20472467 h 20472467"/>
                      <a:gd name="connsiteX61" fmla="*/ 6369572 w 13097604"/>
                      <a:gd name="connsiteY61" fmla="*/ 20472467 h 20472467"/>
                      <a:gd name="connsiteX62" fmla="*/ 5418272 w 13097604"/>
                      <a:gd name="connsiteY62" fmla="*/ 20472467 h 20472467"/>
                      <a:gd name="connsiteX63" fmla="*/ 4597948 w 13097604"/>
                      <a:gd name="connsiteY63" fmla="*/ 20472467 h 20472467"/>
                      <a:gd name="connsiteX64" fmla="*/ 4170553 w 13097604"/>
                      <a:gd name="connsiteY64" fmla="*/ 20472467 h 20472467"/>
                      <a:gd name="connsiteX65" fmla="*/ 3350229 w 13097604"/>
                      <a:gd name="connsiteY65" fmla="*/ 20472467 h 20472467"/>
                      <a:gd name="connsiteX66" fmla="*/ 2791858 w 13097604"/>
                      <a:gd name="connsiteY66" fmla="*/ 20472467 h 20472467"/>
                      <a:gd name="connsiteX67" fmla="*/ 2364462 w 13097604"/>
                      <a:gd name="connsiteY67" fmla="*/ 20472467 h 20472467"/>
                      <a:gd name="connsiteX68" fmla="*/ 2068043 w 13097604"/>
                      <a:gd name="connsiteY68" fmla="*/ 20472467 h 20472467"/>
                      <a:gd name="connsiteX69" fmla="*/ 1640647 w 13097604"/>
                      <a:gd name="connsiteY69" fmla="*/ 20472467 h 20472467"/>
                      <a:gd name="connsiteX70" fmla="*/ 1213252 w 13097604"/>
                      <a:gd name="connsiteY70" fmla="*/ 20472467 h 20472467"/>
                      <a:gd name="connsiteX71" fmla="*/ 0 w 13097604"/>
                      <a:gd name="connsiteY71" fmla="*/ 20472467 h 20472467"/>
                      <a:gd name="connsiteX72" fmla="*/ 0 w 13097604"/>
                      <a:gd name="connsiteY72" fmla="*/ 19790051 h 20472467"/>
                      <a:gd name="connsiteX73" fmla="*/ 0 w 13097604"/>
                      <a:gd name="connsiteY73" fmla="*/ 18698187 h 20472467"/>
                      <a:gd name="connsiteX74" fmla="*/ 0 w 13097604"/>
                      <a:gd name="connsiteY74" fmla="*/ 18015771 h 20472467"/>
                      <a:gd name="connsiteX75" fmla="*/ 0 w 13097604"/>
                      <a:gd name="connsiteY75" fmla="*/ 16923906 h 20472467"/>
                      <a:gd name="connsiteX76" fmla="*/ 0 w 13097604"/>
                      <a:gd name="connsiteY76" fmla="*/ 16241490 h 20472467"/>
                      <a:gd name="connsiteX77" fmla="*/ 0 w 13097604"/>
                      <a:gd name="connsiteY77" fmla="*/ 15354350 h 20472467"/>
                      <a:gd name="connsiteX78" fmla="*/ 0 w 13097604"/>
                      <a:gd name="connsiteY78" fmla="*/ 15286109 h 20472467"/>
                      <a:gd name="connsiteX79" fmla="*/ 0 w 13097604"/>
                      <a:gd name="connsiteY79" fmla="*/ 14194244 h 20472467"/>
                      <a:gd name="connsiteX80" fmla="*/ 0 w 13097604"/>
                      <a:gd name="connsiteY80" fmla="*/ 13716553 h 20472467"/>
                      <a:gd name="connsiteX81" fmla="*/ 0 w 13097604"/>
                      <a:gd name="connsiteY81" fmla="*/ 12829413 h 20472467"/>
                      <a:gd name="connsiteX82" fmla="*/ 0 w 13097604"/>
                      <a:gd name="connsiteY82" fmla="*/ 12761171 h 20472467"/>
                      <a:gd name="connsiteX83" fmla="*/ 0 w 13097604"/>
                      <a:gd name="connsiteY83" fmla="*/ 11669306 h 20472467"/>
                      <a:gd name="connsiteX84" fmla="*/ 0 w 13097604"/>
                      <a:gd name="connsiteY84" fmla="*/ 11191615 h 20472467"/>
                      <a:gd name="connsiteX85" fmla="*/ 0 w 13097604"/>
                      <a:gd name="connsiteY85" fmla="*/ 10509200 h 20472467"/>
                      <a:gd name="connsiteX86" fmla="*/ 0 w 13097604"/>
                      <a:gd name="connsiteY86" fmla="*/ 10236234 h 20472467"/>
                      <a:gd name="connsiteX87" fmla="*/ 0 w 13097604"/>
                      <a:gd name="connsiteY87" fmla="*/ 9349093 h 20472467"/>
                      <a:gd name="connsiteX88" fmla="*/ 0 w 13097604"/>
                      <a:gd name="connsiteY88" fmla="*/ 8257228 h 20472467"/>
                      <a:gd name="connsiteX89" fmla="*/ 0 w 13097604"/>
                      <a:gd name="connsiteY89" fmla="*/ 7779537 h 20472467"/>
                      <a:gd name="connsiteX90" fmla="*/ 0 w 13097604"/>
                      <a:gd name="connsiteY90" fmla="*/ 6687673 h 20472467"/>
                      <a:gd name="connsiteX91" fmla="*/ 0 w 13097604"/>
                      <a:gd name="connsiteY91" fmla="*/ 6005257 h 20472467"/>
                      <a:gd name="connsiteX92" fmla="*/ 0 w 13097604"/>
                      <a:gd name="connsiteY92" fmla="*/ 4913392 h 20472467"/>
                      <a:gd name="connsiteX93" fmla="*/ 0 w 13097604"/>
                      <a:gd name="connsiteY93" fmla="*/ 3821527 h 20472467"/>
                      <a:gd name="connsiteX94" fmla="*/ 0 w 13097604"/>
                      <a:gd name="connsiteY94" fmla="*/ 3548561 h 20472467"/>
                      <a:gd name="connsiteX95" fmla="*/ 0 w 13097604"/>
                      <a:gd name="connsiteY95" fmla="*/ 3070870 h 20472467"/>
                      <a:gd name="connsiteX96" fmla="*/ 0 w 13097604"/>
                      <a:gd name="connsiteY96" fmla="*/ 2388454 h 20472467"/>
                      <a:gd name="connsiteX97" fmla="*/ 0 w 13097604"/>
                      <a:gd name="connsiteY97" fmla="*/ 1706039 h 20472467"/>
                      <a:gd name="connsiteX98" fmla="*/ 0 w 13097604"/>
                      <a:gd name="connsiteY98" fmla="*/ 818899 h 20472467"/>
                      <a:gd name="connsiteX99" fmla="*/ 0 w 13097604"/>
                      <a:gd name="connsiteY99" fmla="*/ 0 h 2047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097604" h="20472467" extrusionOk="0">
                        <a:moveTo>
                          <a:pt x="0" y="0"/>
                        </a:moveTo>
                        <a:cubicBezTo>
                          <a:pt x="226475" y="-6974"/>
                          <a:pt x="285969" y="5079"/>
                          <a:pt x="558372" y="0"/>
                        </a:cubicBezTo>
                        <a:cubicBezTo>
                          <a:pt x="830775" y="-5079"/>
                          <a:pt x="742485" y="-12006"/>
                          <a:pt x="854791" y="0"/>
                        </a:cubicBezTo>
                        <a:cubicBezTo>
                          <a:pt x="967097" y="12006"/>
                          <a:pt x="1493908" y="8546"/>
                          <a:pt x="1806091" y="0"/>
                        </a:cubicBezTo>
                        <a:cubicBezTo>
                          <a:pt x="2118274" y="-8546"/>
                          <a:pt x="2187867" y="-2992"/>
                          <a:pt x="2364462" y="0"/>
                        </a:cubicBezTo>
                        <a:cubicBezTo>
                          <a:pt x="2541057" y="2992"/>
                          <a:pt x="2696846" y="-11949"/>
                          <a:pt x="2922834" y="0"/>
                        </a:cubicBezTo>
                        <a:cubicBezTo>
                          <a:pt x="3148822" y="11949"/>
                          <a:pt x="3421061" y="-19917"/>
                          <a:pt x="3874133" y="0"/>
                        </a:cubicBezTo>
                        <a:cubicBezTo>
                          <a:pt x="4327205" y="19917"/>
                          <a:pt x="4173991" y="15650"/>
                          <a:pt x="4301529" y="0"/>
                        </a:cubicBezTo>
                        <a:cubicBezTo>
                          <a:pt x="4429067" y="-15650"/>
                          <a:pt x="4934727" y="34836"/>
                          <a:pt x="5252829" y="0"/>
                        </a:cubicBezTo>
                        <a:cubicBezTo>
                          <a:pt x="5570931" y="-34836"/>
                          <a:pt x="5908287" y="16493"/>
                          <a:pt x="6204128" y="0"/>
                        </a:cubicBezTo>
                        <a:cubicBezTo>
                          <a:pt x="6499969" y="-16493"/>
                          <a:pt x="6735654" y="-18309"/>
                          <a:pt x="6893476" y="0"/>
                        </a:cubicBezTo>
                        <a:cubicBezTo>
                          <a:pt x="7051298" y="18309"/>
                          <a:pt x="7506019" y="-14834"/>
                          <a:pt x="7844775" y="0"/>
                        </a:cubicBezTo>
                        <a:cubicBezTo>
                          <a:pt x="8183531" y="14834"/>
                          <a:pt x="8134590" y="-23499"/>
                          <a:pt x="8403147" y="0"/>
                        </a:cubicBezTo>
                        <a:cubicBezTo>
                          <a:pt x="8671704" y="23499"/>
                          <a:pt x="8689113" y="4781"/>
                          <a:pt x="8961519" y="0"/>
                        </a:cubicBezTo>
                        <a:cubicBezTo>
                          <a:pt x="9233925" y="-4781"/>
                          <a:pt x="9404397" y="-336"/>
                          <a:pt x="9781842" y="0"/>
                        </a:cubicBezTo>
                        <a:cubicBezTo>
                          <a:pt x="10159287" y="336"/>
                          <a:pt x="10184735" y="17850"/>
                          <a:pt x="10340214" y="0"/>
                        </a:cubicBezTo>
                        <a:cubicBezTo>
                          <a:pt x="10495693" y="-17850"/>
                          <a:pt x="10943400" y="7584"/>
                          <a:pt x="11291513" y="0"/>
                        </a:cubicBezTo>
                        <a:cubicBezTo>
                          <a:pt x="11639626" y="-7584"/>
                          <a:pt x="11977195" y="19615"/>
                          <a:pt x="12242813" y="0"/>
                        </a:cubicBezTo>
                        <a:cubicBezTo>
                          <a:pt x="12508431" y="-19615"/>
                          <a:pt x="12787760" y="-6799"/>
                          <a:pt x="13097604" y="0"/>
                        </a:cubicBezTo>
                        <a:cubicBezTo>
                          <a:pt x="13098358" y="160085"/>
                          <a:pt x="13117774" y="375094"/>
                          <a:pt x="13097604" y="477691"/>
                        </a:cubicBezTo>
                        <a:cubicBezTo>
                          <a:pt x="13077434" y="580288"/>
                          <a:pt x="13094679" y="529355"/>
                          <a:pt x="13097604" y="545932"/>
                        </a:cubicBezTo>
                        <a:cubicBezTo>
                          <a:pt x="13100529" y="562509"/>
                          <a:pt x="13097922" y="711358"/>
                          <a:pt x="13097604" y="818899"/>
                        </a:cubicBezTo>
                        <a:cubicBezTo>
                          <a:pt x="13097286" y="926440"/>
                          <a:pt x="13135268" y="1406747"/>
                          <a:pt x="13097604" y="1706039"/>
                        </a:cubicBezTo>
                        <a:cubicBezTo>
                          <a:pt x="13059940" y="2005331"/>
                          <a:pt x="13080061" y="2075548"/>
                          <a:pt x="13097604" y="2183730"/>
                        </a:cubicBezTo>
                        <a:cubicBezTo>
                          <a:pt x="13115147" y="2291912"/>
                          <a:pt x="13092312" y="2394261"/>
                          <a:pt x="13097604" y="2456696"/>
                        </a:cubicBezTo>
                        <a:cubicBezTo>
                          <a:pt x="13102896" y="2519131"/>
                          <a:pt x="13113613" y="3157065"/>
                          <a:pt x="13097604" y="3343836"/>
                        </a:cubicBezTo>
                        <a:cubicBezTo>
                          <a:pt x="13081595" y="3530607"/>
                          <a:pt x="13113554" y="3875874"/>
                          <a:pt x="13097604" y="4026252"/>
                        </a:cubicBezTo>
                        <a:cubicBezTo>
                          <a:pt x="13081654" y="4176630"/>
                          <a:pt x="13071539" y="4550091"/>
                          <a:pt x="13097604" y="4708667"/>
                        </a:cubicBezTo>
                        <a:cubicBezTo>
                          <a:pt x="13123669" y="4867244"/>
                          <a:pt x="13072107" y="5260834"/>
                          <a:pt x="13097604" y="5800532"/>
                        </a:cubicBezTo>
                        <a:cubicBezTo>
                          <a:pt x="13123101" y="6340231"/>
                          <a:pt x="13054477" y="6429503"/>
                          <a:pt x="13097604" y="6687673"/>
                        </a:cubicBezTo>
                        <a:cubicBezTo>
                          <a:pt x="13140731" y="6945843"/>
                          <a:pt x="13096704" y="6729031"/>
                          <a:pt x="13097604" y="6755914"/>
                        </a:cubicBezTo>
                        <a:cubicBezTo>
                          <a:pt x="13098504" y="6782797"/>
                          <a:pt x="13082972" y="7041370"/>
                          <a:pt x="13097604" y="7233605"/>
                        </a:cubicBezTo>
                        <a:cubicBezTo>
                          <a:pt x="13112236" y="7425840"/>
                          <a:pt x="13062911" y="7888653"/>
                          <a:pt x="13097604" y="8325470"/>
                        </a:cubicBezTo>
                        <a:cubicBezTo>
                          <a:pt x="13132297" y="8762288"/>
                          <a:pt x="13092072" y="8779367"/>
                          <a:pt x="13097604" y="9007885"/>
                        </a:cubicBezTo>
                        <a:cubicBezTo>
                          <a:pt x="13103136" y="9236404"/>
                          <a:pt x="13104511" y="9604269"/>
                          <a:pt x="13097604" y="9895026"/>
                        </a:cubicBezTo>
                        <a:cubicBezTo>
                          <a:pt x="13090697" y="10185783"/>
                          <a:pt x="13080521" y="10257717"/>
                          <a:pt x="13097604" y="10372717"/>
                        </a:cubicBezTo>
                        <a:cubicBezTo>
                          <a:pt x="13114687" y="10487717"/>
                          <a:pt x="13080282" y="10779595"/>
                          <a:pt x="13097604" y="11055132"/>
                        </a:cubicBezTo>
                        <a:cubicBezTo>
                          <a:pt x="13114926" y="11330670"/>
                          <a:pt x="13104726" y="11773621"/>
                          <a:pt x="13097604" y="12146997"/>
                        </a:cubicBezTo>
                        <a:cubicBezTo>
                          <a:pt x="13090482" y="12520373"/>
                          <a:pt x="13085197" y="12349359"/>
                          <a:pt x="13097604" y="12419963"/>
                        </a:cubicBezTo>
                        <a:cubicBezTo>
                          <a:pt x="13110011" y="12490567"/>
                          <a:pt x="13123535" y="12989866"/>
                          <a:pt x="13097604" y="13307104"/>
                        </a:cubicBezTo>
                        <a:cubicBezTo>
                          <a:pt x="13071673" y="13624342"/>
                          <a:pt x="13105849" y="13511627"/>
                          <a:pt x="13097604" y="13580070"/>
                        </a:cubicBezTo>
                        <a:cubicBezTo>
                          <a:pt x="13089359" y="13648513"/>
                          <a:pt x="13117847" y="13957964"/>
                          <a:pt x="13097604" y="14262485"/>
                        </a:cubicBezTo>
                        <a:cubicBezTo>
                          <a:pt x="13077361" y="14567007"/>
                          <a:pt x="13098004" y="14803213"/>
                          <a:pt x="13097604" y="15149626"/>
                        </a:cubicBezTo>
                        <a:cubicBezTo>
                          <a:pt x="13097204" y="15496039"/>
                          <a:pt x="13100953" y="15201150"/>
                          <a:pt x="13097604" y="15217867"/>
                        </a:cubicBezTo>
                        <a:cubicBezTo>
                          <a:pt x="13094255" y="15234584"/>
                          <a:pt x="13096905" y="15269935"/>
                          <a:pt x="13097604" y="15286109"/>
                        </a:cubicBezTo>
                        <a:cubicBezTo>
                          <a:pt x="13098303" y="15302283"/>
                          <a:pt x="13152050" y="16076966"/>
                          <a:pt x="13097604" y="16377974"/>
                        </a:cubicBezTo>
                        <a:cubicBezTo>
                          <a:pt x="13043158" y="16678983"/>
                          <a:pt x="13107009" y="16741880"/>
                          <a:pt x="13097604" y="17060389"/>
                        </a:cubicBezTo>
                        <a:cubicBezTo>
                          <a:pt x="13088199" y="17378898"/>
                          <a:pt x="13098702" y="17112511"/>
                          <a:pt x="13097604" y="17128631"/>
                        </a:cubicBezTo>
                        <a:cubicBezTo>
                          <a:pt x="13096506" y="17144751"/>
                          <a:pt x="13091225" y="17504147"/>
                          <a:pt x="13097604" y="17811046"/>
                        </a:cubicBezTo>
                        <a:cubicBezTo>
                          <a:pt x="13103983" y="18117945"/>
                          <a:pt x="13043917" y="18413361"/>
                          <a:pt x="13097604" y="18902911"/>
                        </a:cubicBezTo>
                        <a:cubicBezTo>
                          <a:pt x="13151291" y="19392462"/>
                          <a:pt x="13083354" y="19152280"/>
                          <a:pt x="13097604" y="19380602"/>
                        </a:cubicBezTo>
                        <a:cubicBezTo>
                          <a:pt x="13111854" y="19608924"/>
                          <a:pt x="13075429" y="19696301"/>
                          <a:pt x="13097604" y="19858293"/>
                        </a:cubicBezTo>
                        <a:cubicBezTo>
                          <a:pt x="13119779" y="20020285"/>
                          <a:pt x="13070390" y="20275652"/>
                          <a:pt x="13097604" y="20472467"/>
                        </a:cubicBezTo>
                        <a:cubicBezTo>
                          <a:pt x="12929899" y="20507969"/>
                          <a:pt x="12648959" y="20447473"/>
                          <a:pt x="12277280" y="20472467"/>
                        </a:cubicBezTo>
                        <a:cubicBezTo>
                          <a:pt x="11905601" y="20497461"/>
                          <a:pt x="11892483" y="20502205"/>
                          <a:pt x="11587933" y="20472467"/>
                        </a:cubicBezTo>
                        <a:cubicBezTo>
                          <a:pt x="11283383" y="20442729"/>
                          <a:pt x="10980450" y="20460280"/>
                          <a:pt x="10636633" y="20472467"/>
                        </a:cubicBezTo>
                        <a:cubicBezTo>
                          <a:pt x="10292816" y="20484654"/>
                          <a:pt x="10300673" y="20479785"/>
                          <a:pt x="10078262" y="20472467"/>
                        </a:cubicBezTo>
                        <a:cubicBezTo>
                          <a:pt x="9855851" y="20465149"/>
                          <a:pt x="9754122" y="20466459"/>
                          <a:pt x="9650866" y="20472467"/>
                        </a:cubicBezTo>
                        <a:cubicBezTo>
                          <a:pt x="9547610" y="20478475"/>
                          <a:pt x="9104806" y="20503307"/>
                          <a:pt x="8961519" y="20472467"/>
                        </a:cubicBezTo>
                        <a:cubicBezTo>
                          <a:pt x="8818232" y="20441627"/>
                          <a:pt x="8419040" y="20482966"/>
                          <a:pt x="8141195" y="20472467"/>
                        </a:cubicBezTo>
                        <a:cubicBezTo>
                          <a:pt x="7863350" y="20461968"/>
                          <a:pt x="7476863" y="20513102"/>
                          <a:pt x="7189895" y="20472467"/>
                        </a:cubicBezTo>
                        <a:cubicBezTo>
                          <a:pt x="6902927" y="20431832"/>
                          <a:pt x="6565095" y="20454691"/>
                          <a:pt x="6369572" y="20472467"/>
                        </a:cubicBezTo>
                        <a:cubicBezTo>
                          <a:pt x="6174049" y="20490243"/>
                          <a:pt x="5618053" y="20441634"/>
                          <a:pt x="5418272" y="20472467"/>
                        </a:cubicBezTo>
                        <a:cubicBezTo>
                          <a:pt x="5218491" y="20503300"/>
                          <a:pt x="4975086" y="20489361"/>
                          <a:pt x="4597948" y="20472467"/>
                        </a:cubicBezTo>
                        <a:cubicBezTo>
                          <a:pt x="4220810" y="20455573"/>
                          <a:pt x="4311707" y="20468974"/>
                          <a:pt x="4170553" y="20472467"/>
                        </a:cubicBezTo>
                        <a:cubicBezTo>
                          <a:pt x="4029400" y="20475960"/>
                          <a:pt x="3567257" y="20468049"/>
                          <a:pt x="3350229" y="20472467"/>
                        </a:cubicBezTo>
                        <a:cubicBezTo>
                          <a:pt x="3133201" y="20476885"/>
                          <a:pt x="2945833" y="20476546"/>
                          <a:pt x="2791858" y="20472467"/>
                        </a:cubicBezTo>
                        <a:cubicBezTo>
                          <a:pt x="2637883" y="20468388"/>
                          <a:pt x="2487715" y="20483707"/>
                          <a:pt x="2364462" y="20472467"/>
                        </a:cubicBezTo>
                        <a:cubicBezTo>
                          <a:pt x="2241209" y="20461227"/>
                          <a:pt x="2151605" y="20462118"/>
                          <a:pt x="2068043" y="20472467"/>
                        </a:cubicBezTo>
                        <a:cubicBezTo>
                          <a:pt x="1984481" y="20482816"/>
                          <a:pt x="1732234" y="20486574"/>
                          <a:pt x="1640647" y="20472467"/>
                        </a:cubicBezTo>
                        <a:cubicBezTo>
                          <a:pt x="1549060" y="20458360"/>
                          <a:pt x="1343621" y="20485692"/>
                          <a:pt x="1213252" y="20472467"/>
                        </a:cubicBezTo>
                        <a:cubicBezTo>
                          <a:pt x="1082884" y="20459242"/>
                          <a:pt x="481476" y="20462467"/>
                          <a:pt x="0" y="20472467"/>
                        </a:cubicBezTo>
                        <a:cubicBezTo>
                          <a:pt x="-27911" y="20166156"/>
                          <a:pt x="32870" y="19975428"/>
                          <a:pt x="0" y="19790051"/>
                        </a:cubicBezTo>
                        <a:cubicBezTo>
                          <a:pt x="-32870" y="19604674"/>
                          <a:pt x="-40015" y="19010690"/>
                          <a:pt x="0" y="18698187"/>
                        </a:cubicBezTo>
                        <a:cubicBezTo>
                          <a:pt x="40015" y="18385684"/>
                          <a:pt x="-16716" y="18234458"/>
                          <a:pt x="0" y="18015771"/>
                        </a:cubicBezTo>
                        <a:cubicBezTo>
                          <a:pt x="16716" y="17797084"/>
                          <a:pt x="35554" y="17458224"/>
                          <a:pt x="0" y="16923906"/>
                        </a:cubicBezTo>
                        <a:cubicBezTo>
                          <a:pt x="-35554" y="16389588"/>
                          <a:pt x="14727" y="16431771"/>
                          <a:pt x="0" y="16241490"/>
                        </a:cubicBezTo>
                        <a:cubicBezTo>
                          <a:pt x="-14727" y="16051209"/>
                          <a:pt x="39016" y="15639051"/>
                          <a:pt x="0" y="15354350"/>
                        </a:cubicBezTo>
                        <a:cubicBezTo>
                          <a:pt x="-39016" y="15069649"/>
                          <a:pt x="-410" y="15313791"/>
                          <a:pt x="0" y="15286109"/>
                        </a:cubicBezTo>
                        <a:cubicBezTo>
                          <a:pt x="410" y="15258427"/>
                          <a:pt x="-41940" y="14455299"/>
                          <a:pt x="0" y="14194244"/>
                        </a:cubicBezTo>
                        <a:cubicBezTo>
                          <a:pt x="41940" y="13933189"/>
                          <a:pt x="2172" y="13884130"/>
                          <a:pt x="0" y="13716553"/>
                        </a:cubicBezTo>
                        <a:cubicBezTo>
                          <a:pt x="-2172" y="13548976"/>
                          <a:pt x="-35257" y="13195940"/>
                          <a:pt x="0" y="12829413"/>
                        </a:cubicBezTo>
                        <a:cubicBezTo>
                          <a:pt x="35257" y="12462886"/>
                          <a:pt x="-2130" y="12784209"/>
                          <a:pt x="0" y="12761171"/>
                        </a:cubicBezTo>
                        <a:cubicBezTo>
                          <a:pt x="2130" y="12738133"/>
                          <a:pt x="17860" y="11957774"/>
                          <a:pt x="0" y="11669306"/>
                        </a:cubicBezTo>
                        <a:cubicBezTo>
                          <a:pt x="-17860" y="11380839"/>
                          <a:pt x="-16243" y="11345868"/>
                          <a:pt x="0" y="11191615"/>
                        </a:cubicBezTo>
                        <a:cubicBezTo>
                          <a:pt x="16243" y="11037362"/>
                          <a:pt x="29441" y="10777638"/>
                          <a:pt x="0" y="10509200"/>
                        </a:cubicBezTo>
                        <a:cubicBezTo>
                          <a:pt x="-29441" y="10240763"/>
                          <a:pt x="-2594" y="10291847"/>
                          <a:pt x="0" y="10236234"/>
                        </a:cubicBezTo>
                        <a:cubicBezTo>
                          <a:pt x="2594" y="10180621"/>
                          <a:pt x="6396" y="9669921"/>
                          <a:pt x="0" y="9349093"/>
                        </a:cubicBezTo>
                        <a:cubicBezTo>
                          <a:pt x="-6396" y="9028265"/>
                          <a:pt x="-40891" y="8671488"/>
                          <a:pt x="0" y="8257228"/>
                        </a:cubicBezTo>
                        <a:cubicBezTo>
                          <a:pt x="40891" y="7842968"/>
                          <a:pt x="17718" y="7886113"/>
                          <a:pt x="0" y="7779537"/>
                        </a:cubicBezTo>
                        <a:cubicBezTo>
                          <a:pt x="-17718" y="7672961"/>
                          <a:pt x="39214" y="6998137"/>
                          <a:pt x="0" y="6687673"/>
                        </a:cubicBezTo>
                        <a:cubicBezTo>
                          <a:pt x="-39214" y="6377209"/>
                          <a:pt x="20470" y="6302221"/>
                          <a:pt x="0" y="6005257"/>
                        </a:cubicBezTo>
                        <a:cubicBezTo>
                          <a:pt x="-20470" y="5708293"/>
                          <a:pt x="-38209" y="5384725"/>
                          <a:pt x="0" y="4913392"/>
                        </a:cubicBezTo>
                        <a:cubicBezTo>
                          <a:pt x="38209" y="4442060"/>
                          <a:pt x="-50760" y="4089181"/>
                          <a:pt x="0" y="3821527"/>
                        </a:cubicBezTo>
                        <a:cubicBezTo>
                          <a:pt x="50760" y="3553874"/>
                          <a:pt x="-10315" y="3619743"/>
                          <a:pt x="0" y="3548561"/>
                        </a:cubicBezTo>
                        <a:cubicBezTo>
                          <a:pt x="10315" y="3477379"/>
                          <a:pt x="-20766" y="3262183"/>
                          <a:pt x="0" y="3070870"/>
                        </a:cubicBezTo>
                        <a:cubicBezTo>
                          <a:pt x="20766" y="2879557"/>
                          <a:pt x="4894" y="2715711"/>
                          <a:pt x="0" y="2388454"/>
                        </a:cubicBezTo>
                        <a:cubicBezTo>
                          <a:pt x="-4894" y="2061197"/>
                          <a:pt x="-30146" y="1952427"/>
                          <a:pt x="0" y="1706039"/>
                        </a:cubicBezTo>
                        <a:cubicBezTo>
                          <a:pt x="30146" y="1459651"/>
                          <a:pt x="-37989" y="1021749"/>
                          <a:pt x="0" y="818899"/>
                        </a:cubicBezTo>
                        <a:cubicBezTo>
                          <a:pt x="37989" y="616049"/>
                          <a:pt x="-39364" y="381270"/>
                          <a:pt x="0" y="0"/>
                        </a:cubicBezTo>
                        <a:close/>
                      </a:path>
                    </a:pathLst>
                  </a:custGeom>
                  <ask:type>
                    <ask:lineSketchNone/>
                  </ask:type>
                </ask:lineSketchStyleProps>
              </a:ext>
            </a:extLst>
          </a:ln>
        </p:spPr>
        <p:txBody>
          <a:bodyPr wrap="square" lIns="90000" rtlCol="0">
            <a:noAutofit/>
          </a:bodyPr>
          <a:lstStyle/>
          <a:p>
            <a:pPr algn="just"/>
            <a:endParaRPr lang="de-DE" sz="31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marL="457200" indent="-457200" algn="just">
              <a:buFont typeface="Arial" panose="020B0604020202020204" pitchFamily="34" charset="0"/>
              <a:buChar char="•"/>
            </a:pPr>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ctr"/>
            <a:endParaRPr lang="de-DE" sz="6000" b="1" dirty="0">
              <a:solidFill>
                <a:srgbClr val="C0504D"/>
              </a:solidFill>
              <a:latin typeface="Avenir" panose="02000503020000020003" pitchFamily="2" charset="0"/>
              <a:ea typeface="Apple Color Emoji" pitchFamily="2" charset="0"/>
              <a:cs typeface="Adelle Sans Devanagari" panose="02000503000000020004" pitchFamily="2" charset="-78"/>
            </a:endParaRPr>
          </a:p>
          <a:p>
            <a:pPr algn="ctr"/>
            <a:endParaRPr lang="de-DE" sz="6000" b="1" dirty="0">
              <a:solidFill>
                <a:srgbClr val="C0504D"/>
              </a:solidFill>
              <a:latin typeface="Avenir" panose="02000503020000020003" pitchFamily="2" charset="0"/>
              <a:ea typeface="Apple Color Emoji" pitchFamily="2" charset="0"/>
              <a:cs typeface="Adelle Sans Devanagari" panose="02000503000000020004" pitchFamily="2" charset="-78"/>
            </a:endParaRPr>
          </a:p>
          <a:p>
            <a:pPr algn="ctr"/>
            <a:endParaRPr lang="de-DE" sz="6000" b="1" dirty="0">
              <a:solidFill>
                <a:srgbClr val="C0504D"/>
              </a:solidFill>
              <a:latin typeface="Avenir" panose="02000503020000020003" pitchFamily="2" charset="0"/>
              <a:ea typeface="Apple Color Emoji" pitchFamily="2" charset="0"/>
              <a:cs typeface="Adelle Sans Devanagari" panose="02000503000000020004" pitchFamily="2" charset="-78"/>
            </a:endParaRPr>
          </a:p>
        </p:txBody>
      </p:sp>
      <p:sp>
        <p:nvSpPr>
          <p:cNvPr id="12" name="Line 113"/>
          <p:cNvSpPr>
            <a:spLocks noChangeShapeType="1"/>
          </p:cNvSpPr>
          <p:nvPr/>
        </p:nvSpPr>
        <p:spPr bwMode="auto">
          <a:xfrm>
            <a:off x="1312863" y="41690925"/>
            <a:ext cx="27647900" cy="0"/>
          </a:xfrm>
          <a:prstGeom prst="line">
            <a:avLst/>
          </a:prstGeom>
          <a:noFill/>
          <a:ln w="15875" cap="rnd">
            <a:solidFill>
              <a:srgbClr val="64646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latin typeface="Avenir" panose="02000503020000020003" pitchFamily="2" charset="0"/>
              <a:ea typeface="Apple Color Emoji" pitchFamily="2" charset="0"/>
              <a:cs typeface="Adelle Sans Devanagari" panose="02000503000000020004" pitchFamily="2" charset="-78"/>
            </a:endParaRPr>
          </a:p>
        </p:txBody>
      </p:sp>
      <p:sp>
        <p:nvSpPr>
          <p:cNvPr id="22" name="Rectangle 123"/>
          <p:cNvSpPr>
            <a:spLocks noChangeArrowheads="1"/>
          </p:cNvSpPr>
          <p:nvPr/>
        </p:nvSpPr>
        <p:spPr bwMode="auto">
          <a:xfrm>
            <a:off x="25128538" y="40276463"/>
            <a:ext cx="1154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u="none" strike="noStrike" cap="none" normalizeH="0" baseline="0">
                <a:ln>
                  <a:noFill/>
                </a:ln>
                <a:solidFill>
                  <a:srgbClr val="878786"/>
                </a:solidFill>
                <a:effectLst/>
                <a:latin typeface="Avenir" panose="02000503020000020003" pitchFamily="2" charset="0"/>
                <a:ea typeface="Apple Color Emoji" pitchFamily="2" charset="0"/>
                <a:cs typeface="Adelle Sans Devanagari" panose="02000503000000020004" pitchFamily="2" charset="-78"/>
              </a:rPr>
              <a:t>; </a:t>
            </a:r>
            <a:endParaRPr kumimoji="0" lang="de-DE" sz="1800" u="none" strike="noStrike" cap="none" normalizeH="0" baseline="0">
              <a:ln>
                <a:noFill/>
              </a:ln>
              <a:solidFill>
                <a:schemeClr val="tx1"/>
              </a:solidFill>
              <a:effectLst/>
              <a:latin typeface="Avenir" panose="02000503020000020003" pitchFamily="2" charset="0"/>
              <a:ea typeface="Apple Color Emoji" pitchFamily="2" charset="0"/>
              <a:cs typeface="Adelle Sans Devanagari" panose="02000503000000020004" pitchFamily="2" charset="-78"/>
            </a:endParaRPr>
          </a:p>
        </p:txBody>
      </p:sp>
      <p:sp>
        <p:nvSpPr>
          <p:cNvPr id="24" name="Rectangle 125"/>
          <p:cNvSpPr>
            <a:spLocks noChangeArrowheads="1"/>
          </p:cNvSpPr>
          <p:nvPr/>
        </p:nvSpPr>
        <p:spPr bwMode="auto">
          <a:xfrm>
            <a:off x="3498850" y="41613138"/>
            <a:ext cx="6911975" cy="22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latin typeface="Avenir" panose="02000503020000020003" pitchFamily="2" charset="0"/>
              <a:ea typeface="Apple Color Emoji" pitchFamily="2" charset="0"/>
              <a:cs typeface="Adelle Sans Devanagari" panose="02000503000000020004" pitchFamily="2" charset="-78"/>
            </a:endParaRPr>
          </a:p>
        </p:txBody>
      </p:sp>
      <p:sp>
        <p:nvSpPr>
          <p:cNvPr id="25" name="Rectangle 126"/>
          <p:cNvSpPr>
            <a:spLocks noChangeArrowheads="1"/>
          </p:cNvSpPr>
          <p:nvPr/>
        </p:nvSpPr>
        <p:spPr bwMode="auto">
          <a:xfrm>
            <a:off x="3498850" y="41613138"/>
            <a:ext cx="6911975" cy="222250"/>
          </a:xfrm>
          <a:prstGeom prst="rect">
            <a:avLst/>
          </a:prstGeom>
          <a:noFill/>
          <a:ln w="6"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venir" panose="02000503020000020003" pitchFamily="2" charset="0"/>
              <a:ea typeface="Apple Color Emoji" pitchFamily="2" charset="0"/>
              <a:cs typeface="Adelle Sans Devanagari" panose="02000503000000020004" pitchFamily="2" charset="-78"/>
            </a:endParaRPr>
          </a:p>
        </p:txBody>
      </p:sp>
      <p:pic>
        <p:nvPicPr>
          <p:cNvPr id="1151" name="Picture 1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6950" y="41111488"/>
            <a:ext cx="68294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a:extLst>
              <a:ext uri="{FF2B5EF4-FFF2-40B4-BE49-F238E27FC236}">
                <a16:creationId xmlns:a16="http://schemas.microsoft.com/office/drawing/2014/main" id="{ED8D89C5-909F-3C38-EC14-494FD9912FC9}"/>
              </a:ext>
            </a:extLst>
          </p:cNvPr>
          <p:cNvSpPr/>
          <p:nvPr/>
        </p:nvSpPr>
        <p:spPr>
          <a:xfrm>
            <a:off x="1408263" y="3762302"/>
            <a:ext cx="9915300" cy="697203"/>
          </a:xfrm>
          <a:custGeom>
            <a:avLst/>
            <a:gdLst>
              <a:gd name="connsiteX0" fmla="*/ 0 w 9915300"/>
              <a:gd name="connsiteY0" fmla="*/ 0 h 697203"/>
              <a:gd name="connsiteX1" fmla="*/ 760173 w 9915300"/>
              <a:gd name="connsiteY1" fmla="*/ 0 h 697203"/>
              <a:gd name="connsiteX2" fmla="*/ 1619499 w 9915300"/>
              <a:gd name="connsiteY2" fmla="*/ 0 h 697203"/>
              <a:gd name="connsiteX3" fmla="*/ 2379672 w 9915300"/>
              <a:gd name="connsiteY3" fmla="*/ 0 h 697203"/>
              <a:gd name="connsiteX4" fmla="*/ 2842386 w 9915300"/>
              <a:gd name="connsiteY4" fmla="*/ 0 h 697203"/>
              <a:gd name="connsiteX5" fmla="*/ 3701712 w 9915300"/>
              <a:gd name="connsiteY5" fmla="*/ 0 h 697203"/>
              <a:gd name="connsiteX6" fmla="*/ 4561038 w 9915300"/>
              <a:gd name="connsiteY6" fmla="*/ 0 h 697203"/>
              <a:gd name="connsiteX7" fmla="*/ 5321211 w 9915300"/>
              <a:gd name="connsiteY7" fmla="*/ 0 h 697203"/>
              <a:gd name="connsiteX8" fmla="*/ 5783925 w 9915300"/>
              <a:gd name="connsiteY8" fmla="*/ 0 h 697203"/>
              <a:gd name="connsiteX9" fmla="*/ 6246639 w 9915300"/>
              <a:gd name="connsiteY9" fmla="*/ 0 h 697203"/>
              <a:gd name="connsiteX10" fmla="*/ 6808506 w 9915300"/>
              <a:gd name="connsiteY10" fmla="*/ 0 h 697203"/>
              <a:gd name="connsiteX11" fmla="*/ 7370373 w 9915300"/>
              <a:gd name="connsiteY11" fmla="*/ 0 h 697203"/>
              <a:gd name="connsiteX12" fmla="*/ 7733934 w 9915300"/>
              <a:gd name="connsiteY12" fmla="*/ 0 h 697203"/>
              <a:gd name="connsiteX13" fmla="*/ 8593260 w 9915300"/>
              <a:gd name="connsiteY13" fmla="*/ 0 h 697203"/>
              <a:gd name="connsiteX14" fmla="*/ 9254280 w 9915300"/>
              <a:gd name="connsiteY14" fmla="*/ 0 h 697203"/>
              <a:gd name="connsiteX15" fmla="*/ 9915300 w 9915300"/>
              <a:gd name="connsiteY15" fmla="*/ 0 h 697203"/>
              <a:gd name="connsiteX16" fmla="*/ 9915300 w 9915300"/>
              <a:gd name="connsiteY16" fmla="*/ 697203 h 697203"/>
              <a:gd name="connsiteX17" fmla="*/ 9353433 w 9915300"/>
              <a:gd name="connsiteY17" fmla="*/ 697203 h 697203"/>
              <a:gd name="connsiteX18" fmla="*/ 8494107 w 9915300"/>
              <a:gd name="connsiteY18" fmla="*/ 697203 h 697203"/>
              <a:gd name="connsiteX19" fmla="*/ 7634781 w 9915300"/>
              <a:gd name="connsiteY19" fmla="*/ 697203 h 697203"/>
              <a:gd name="connsiteX20" fmla="*/ 6973761 w 9915300"/>
              <a:gd name="connsiteY20" fmla="*/ 697203 h 697203"/>
              <a:gd name="connsiteX21" fmla="*/ 6114435 w 9915300"/>
              <a:gd name="connsiteY21" fmla="*/ 697203 h 697203"/>
              <a:gd name="connsiteX22" fmla="*/ 5750874 w 9915300"/>
              <a:gd name="connsiteY22" fmla="*/ 697203 h 697203"/>
              <a:gd name="connsiteX23" fmla="*/ 5387313 w 9915300"/>
              <a:gd name="connsiteY23" fmla="*/ 697203 h 697203"/>
              <a:gd name="connsiteX24" fmla="*/ 4924599 w 9915300"/>
              <a:gd name="connsiteY24" fmla="*/ 697203 h 697203"/>
              <a:gd name="connsiteX25" fmla="*/ 4362732 w 9915300"/>
              <a:gd name="connsiteY25" fmla="*/ 697203 h 697203"/>
              <a:gd name="connsiteX26" fmla="*/ 3900018 w 9915300"/>
              <a:gd name="connsiteY26" fmla="*/ 697203 h 697203"/>
              <a:gd name="connsiteX27" fmla="*/ 3238998 w 9915300"/>
              <a:gd name="connsiteY27" fmla="*/ 697203 h 697203"/>
              <a:gd name="connsiteX28" fmla="*/ 2776284 w 9915300"/>
              <a:gd name="connsiteY28" fmla="*/ 697203 h 697203"/>
              <a:gd name="connsiteX29" fmla="*/ 2412723 w 9915300"/>
              <a:gd name="connsiteY29" fmla="*/ 697203 h 697203"/>
              <a:gd name="connsiteX30" fmla="*/ 2049162 w 9915300"/>
              <a:gd name="connsiteY30" fmla="*/ 697203 h 697203"/>
              <a:gd name="connsiteX31" fmla="*/ 1288989 w 9915300"/>
              <a:gd name="connsiteY31" fmla="*/ 697203 h 697203"/>
              <a:gd name="connsiteX32" fmla="*/ 826275 w 9915300"/>
              <a:gd name="connsiteY32" fmla="*/ 697203 h 697203"/>
              <a:gd name="connsiteX33" fmla="*/ 0 w 9915300"/>
              <a:gd name="connsiteY33" fmla="*/ 697203 h 697203"/>
              <a:gd name="connsiteX34" fmla="*/ 0 w 9915300"/>
              <a:gd name="connsiteY34" fmla="*/ 0 h 69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15300" h="697203" fill="none" extrusionOk="0">
                <a:moveTo>
                  <a:pt x="0" y="0"/>
                </a:moveTo>
                <a:cubicBezTo>
                  <a:pt x="160640" y="-677"/>
                  <a:pt x="545995" y="7580"/>
                  <a:pt x="760173" y="0"/>
                </a:cubicBezTo>
                <a:cubicBezTo>
                  <a:pt x="974351" y="-7580"/>
                  <a:pt x="1267441" y="-39813"/>
                  <a:pt x="1619499" y="0"/>
                </a:cubicBezTo>
                <a:cubicBezTo>
                  <a:pt x="1971557" y="39813"/>
                  <a:pt x="2143805" y="21510"/>
                  <a:pt x="2379672" y="0"/>
                </a:cubicBezTo>
                <a:cubicBezTo>
                  <a:pt x="2615539" y="-21510"/>
                  <a:pt x="2618683" y="-516"/>
                  <a:pt x="2842386" y="0"/>
                </a:cubicBezTo>
                <a:cubicBezTo>
                  <a:pt x="3066089" y="516"/>
                  <a:pt x="3388392" y="7297"/>
                  <a:pt x="3701712" y="0"/>
                </a:cubicBezTo>
                <a:cubicBezTo>
                  <a:pt x="4015032" y="-7297"/>
                  <a:pt x="4294261" y="27114"/>
                  <a:pt x="4561038" y="0"/>
                </a:cubicBezTo>
                <a:cubicBezTo>
                  <a:pt x="4827815" y="-27114"/>
                  <a:pt x="5154864" y="25426"/>
                  <a:pt x="5321211" y="0"/>
                </a:cubicBezTo>
                <a:cubicBezTo>
                  <a:pt x="5487558" y="-25426"/>
                  <a:pt x="5594467" y="-15697"/>
                  <a:pt x="5783925" y="0"/>
                </a:cubicBezTo>
                <a:cubicBezTo>
                  <a:pt x="5973383" y="15697"/>
                  <a:pt x="6149753" y="3114"/>
                  <a:pt x="6246639" y="0"/>
                </a:cubicBezTo>
                <a:cubicBezTo>
                  <a:pt x="6343525" y="-3114"/>
                  <a:pt x="6588890" y="6841"/>
                  <a:pt x="6808506" y="0"/>
                </a:cubicBezTo>
                <a:cubicBezTo>
                  <a:pt x="7028122" y="-6841"/>
                  <a:pt x="7155800" y="22688"/>
                  <a:pt x="7370373" y="0"/>
                </a:cubicBezTo>
                <a:cubicBezTo>
                  <a:pt x="7584946" y="-22688"/>
                  <a:pt x="7616440" y="10341"/>
                  <a:pt x="7733934" y="0"/>
                </a:cubicBezTo>
                <a:cubicBezTo>
                  <a:pt x="7851428" y="-10341"/>
                  <a:pt x="8272507" y="-13212"/>
                  <a:pt x="8593260" y="0"/>
                </a:cubicBezTo>
                <a:cubicBezTo>
                  <a:pt x="8914013" y="13212"/>
                  <a:pt x="8972802" y="30911"/>
                  <a:pt x="9254280" y="0"/>
                </a:cubicBezTo>
                <a:cubicBezTo>
                  <a:pt x="9535758" y="-30911"/>
                  <a:pt x="9702464" y="22447"/>
                  <a:pt x="9915300" y="0"/>
                </a:cubicBezTo>
                <a:cubicBezTo>
                  <a:pt x="9896572" y="193638"/>
                  <a:pt x="9939418" y="459450"/>
                  <a:pt x="9915300" y="697203"/>
                </a:cubicBezTo>
                <a:cubicBezTo>
                  <a:pt x="9772926" y="696518"/>
                  <a:pt x="9466145" y="673353"/>
                  <a:pt x="9353433" y="697203"/>
                </a:cubicBezTo>
                <a:cubicBezTo>
                  <a:pt x="9240721" y="721053"/>
                  <a:pt x="8836581" y="727969"/>
                  <a:pt x="8494107" y="697203"/>
                </a:cubicBezTo>
                <a:cubicBezTo>
                  <a:pt x="8151633" y="666437"/>
                  <a:pt x="7836998" y="733122"/>
                  <a:pt x="7634781" y="697203"/>
                </a:cubicBezTo>
                <a:cubicBezTo>
                  <a:pt x="7432564" y="661284"/>
                  <a:pt x="7211198" y="714268"/>
                  <a:pt x="6973761" y="697203"/>
                </a:cubicBezTo>
                <a:cubicBezTo>
                  <a:pt x="6736324" y="680138"/>
                  <a:pt x="6514226" y="713646"/>
                  <a:pt x="6114435" y="697203"/>
                </a:cubicBezTo>
                <a:cubicBezTo>
                  <a:pt x="5714644" y="680760"/>
                  <a:pt x="5895628" y="711604"/>
                  <a:pt x="5750874" y="697203"/>
                </a:cubicBezTo>
                <a:cubicBezTo>
                  <a:pt x="5606120" y="682802"/>
                  <a:pt x="5535226" y="710111"/>
                  <a:pt x="5387313" y="697203"/>
                </a:cubicBezTo>
                <a:cubicBezTo>
                  <a:pt x="5239400" y="684295"/>
                  <a:pt x="5138165" y="719579"/>
                  <a:pt x="4924599" y="697203"/>
                </a:cubicBezTo>
                <a:cubicBezTo>
                  <a:pt x="4711033" y="674827"/>
                  <a:pt x="4547235" y="684651"/>
                  <a:pt x="4362732" y="697203"/>
                </a:cubicBezTo>
                <a:cubicBezTo>
                  <a:pt x="4178229" y="709755"/>
                  <a:pt x="4019889" y="708627"/>
                  <a:pt x="3900018" y="697203"/>
                </a:cubicBezTo>
                <a:cubicBezTo>
                  <a:pt x="3780147" y="685779"/>
                  <a:pt x="3550489" y="693751"/>
                  <a:pt x="3238998" y="697203"/>
                </a:cubicBezTo>
                <a:cubicBezTo>
                  <a:pt x="2927507" y="700655"/>
                  <a:pt x="2904256" y="698096"/>
                  <a:pt x="2776284" y="697203"/>
                </a:cubicBezTo>
                <a:cubicBezTo>
                  <a:pt x="2648312" y="696310"/>
                  <a:pt x="2496475" y="692397"/>
                  <a:pt x="2412723" y="697203"/>
                </a:cubicBezTo>
                <a:cubicBezTo>
                  <a:pt x="2328971" y="702009"/>
                  <a:pt x="2179502" y="711560"/>
                  <a:pt x="2049162" y="697203"/>
                </a:cubicBezTo>
                <a:cubicBezTo>
                  <a:pt x="1918822" y="682846"/>
                  <a:pt x="1480293" y="668336"/>
                  <a:pt x="1288989" y="697203"/>
                </a:cubicBezTo>
                <a:cubicBezTo>
                  <a:pt x="1097685" y="726070"/>
                  <a:pt x="1029297" y="703821"/>
                  <a:pt x="826275" y="697203"/>
                </a:cubicBezTo>
                <a:cubicBezTo>
                  <a:pt x="623253" y="690585"/>
                  <a:pt x="362891" y="715441"/>
                  <a:pt x="0" y="697203"/>
                </a:cubicBezTo>
                <a:cubicBezTo>
                  <a:pt x="-34155" y="438410"/>
                  <a:pt x="-9517" y="261653"/>
                  <a:pt x="0" y="0"/>
                </a:cubicBezTo>
                <a:close/>
              </a:path>
              <a:path w="9915300" h="697203" stroke="0" extrusionOk="0">
                <a:moveTo>
                  <a:pt x="0" y="0"/>
                </a:moveTo>
                <a:cubicBezTo>
                  <a:pt x="140434" y="26806"/>
                  <a:pt x="397844" y="5957"/>
                  <a:pt x="661020" y="0"/>
                </a:cubicBezTo>
                <a:cubicBezTo>
                  <a:pt x="924196" y="-5957"/>
                  <a:pt x="1332893" y="-31900"/>
                  <a:pt x="1520346" y="0"/>
                </a:cubicBezTo>
                <a:cubicBezTo>
                  <a:pt x="1707799" y="31900"/>
                  <a:pt x="1918985" y="-22344"/>
                  <a:pt x="2082213" y="0"/>
                </a:cubicBezTo>
                <a:cubicBezTo>
                  <a:pt x="2245441" y="22344"/>
                  <a:pt x="2271756" y="11357"/>
                  <a:pt x="2445774" y="0"/>
                </a:cubicBezTo>
                <a:cubicBezTo>
                  <a:pt x="2619792" y="-11357"/>
                  <a:pt x="2861115" y="-5802"/>
                  <a:pt x="3106794" y="0"/>
                </a:cubicBezTo>
                <a:cubicBezTo>
                  <a:pt x="3352473" y="5802"/>
                  <a:pt x="3510498" y="1417"/>
                  <a:pt x="3767814" y="0"/>
                </a:cubicBezTo>
                <a:cubicBezTo>
                  <a:pt x="4025130" y="-1417"/>
                  <a:pt x="4292027" y="8022"/>
                  <a:pt x="4627140" y="0"/>
                </a:cubicBezTo>
                <a:cubicBezTo>
                  <a:pt x="4962253" y="-8022"/>
                  <a:pt x="4986768" y="16478"/>
                  <a:pt x="5189007" y="0"/>
                </a:cubicBezTo>
                <a:cubicBezTo>
                  <a:pt x="5391246" y="-16478"/>
                  <a:pt x="5694249" y="31495"/>
                  <a:pt x="5850027" y="0"/>
                </a:cubicBezTo>
                <a:cubicBezTo>
                  <a:pt x="6005805" y="-31495"/>
                  <a:pt x="6284234" y="34298"/>
                  <a:pt x="6610200" y="0"/>
                </a:cubicBezTo>
                <a:cubicBezTo>
                  <a:pt x="6936166" y="-34298"/>
                  <a:pt x="6937287" y="-24"/>
                  <a:pt x="7172067" y="0"/>
                </a:cubicBezTo>
                <a:cubicBezTo>
                  <a:pt x="7406847" y="24"/>
                  <a:pt x="7607251" y="-13226"/>
                  <a:pt x="7733934" y="0"/>
                </a:cubicBezTo>
                <a:cubicBezTo>
                  <a:pt x="7860617" y="13226"/>
                  <a:pt x="8132898" y="-3810"/>
                  <a:pt x="8295801" y="0"/>
                </a:cubicBezTo>
                <a:cubicBezTo>
                  <a:pt x="8458704" y="3810"/>
                  <a:pt x="8844685" y="-26778"/>
                  <a:pt x="9055974" y="0"/>
                </a:cubicBezTo>
                <a:cubicBezTo>
                  <a:pt x="9267263" y="26778"/>
                  <a:pt x="9678884" y="205"/>
                  <a:pt x="9915300" y="0"/>
                </a:cubicBezTo>
                <a:cubicBezTo>
                  <a:pt x="9891889" y="210150"/>
                  <a:pt x="9945605" y="518470"/>
                  <a:pt x="9915300" y="697203"/>
                </a:cubicBezTo>
                <a:cubicBezTo>
                  <a:pt x="9767763" y="710280"/>
                  <a:pt x="9658665" y="713957"/>
                  <a:pt x="9551739" y="697203"/>
                </a:cubicBezTo>
                <a:cubicBezTo>
                  <a:pt x="9444813" y="680449"/>
                  <a:pt x="9174903" y="720802"/>
                  <a:pt x="8989872" y="697203"/>
                </a:cubicBezTo>
                <a:cubicBezTo>
                  <a:pt x="8804841" y="673604"/>
                  <a:pt x="8627194" y="676686"/>
                  <a:pt x="8527158" y="697203"/>
                </a:cubicBezTo>
                <a:cubicBezTo>
                  <a:pt x="8427122" y="717720"/>
                  <a:pt x="8120024" y="676078"/>
                  <a:pt x="7965291" y="697203"/>
                </a:cubicBezTo>
                <a:cubicBezTo>
                  <a:pt x="7810558" y="718328"/>
                  <a:pt x="7624475" y="705512"/>
                  <a:pt x="7502577" y="697203"/>
                </a:cubicBezTo>
                <a:cubicBezTo>
                  <a:pt x="7380679" y="688894"/>
                  <a:pt x="7188310" y="687500"/>
                  <a:pt x="7039863" y="697203"/>
                </a:cubicBezTo>
                <a:cubicBezTo>
                  <a:pt x="6891416" y="706906"/>
                  <a:pt x="6678803" y="724549"/>
                  <a:pt x="6378843" y="697203"/>
                </a:cubicBezTo>
                <a:cubicBezTo>
                  <a:pt x="6078883" y="669857"/>
                  <a:pt x="6087238" y="711087"/>
                  <a:pt x="5916129" y="697203"/>
                </a:cubicBezTo>
                <a:cubicBezTo>
                  <a:pt x="5745020" y="683319"/>
                  <a:pt x="5488154" y="709861"/>
                  <a:pt x="5354262" y="697203"/>
                </a:cubicBezTo>
                <a:cubicBezTo>
                  <a:pt x="5220370" y="684545"/>
                  <a:pt x="5111546" y="687656"/>
                  <a:pt x="4990701" y="697203"/>
                </a:cubicBezTo>
                <a:cubicBezTo>
                  <a:pt x="4869856" y="706750"/>
                  <a:pt x="4654695" y="709139"/>
                  <a:pt x="4428834" y="697203"/>
                </a:cubicBezTo>
                <a:cubicBezTo>
                  <a:pt x="4202973" y="685267"/>
                  <a:pt x="3864089" y="694443"/>
                  <a:pt x="3668661" y="697203"/>
                </a:cubicBezTo>
                <a:cubicBezTo>
                  <a:pt x="3473233" y="699963"/>
                  <a:pt x="3426252" y="703777"/>
                  <a:pt x="3305100" y="697203"/>
                </a:cubicBezTo>
                <a:cubicBezTo>
                  <a:pt x="3183948" y="690629"/>
                  <a:pt x="3047964" y="691029"/>
                  <a:pt x="2842386" y="697203"/>
                </a:cubicBezTo>
                <a:cubicBezTo>
                  <a:pt x="2636808" y="703377"/>
                  <a:pt x="2579483" y="688650"/>
                  <a:pt x="2379672" y="697203"/>
                </a:cubicBezTo>
                <a:cubicBezTo>
                  <a:pt x="2179861" y="705756"/>
                  <a:pt x="2035744" y="694126"/>
                  <a:pt x="1817805" y="697203"/>
                </a:cubicBezTo>
                <a:cubicBezTo>
                  <a:pt x="1599866" y="700280"/>
                  <a:pt x="1365031" y="682166"/>
                  <a:pt x="1057632" y="697203"/>
                </a:cubicBezTo>
                <a:cubicBezTo>
                  <a:pt x="750233" y="712240"/>
                  <a:pt x="819792" y="686668"/>
                  <a:pt x="694071" y="697203"/>
                </a:cubicBezTo>
                <a:cubicBezTo>
                  <a:pt x="568350" y="707738"/>
                  <a:pt x="214268" y="704935"/>
                  <a:pt x="0" y="697203"/>
                </a:cubicBezTo>
                <a:cubicBezTo>
                  <a:pt x="2693" y="507256"/>
                  <a:pt x="-10985" y="262065"/>
                  <a:pt x="0" y="0"/>
                </a:cubicBezTo>
                <a:close/>
              </a:path>
            </a:pathLst>
          </a:custGeom>
          <a:solidFill>
            <a:srgbClr val="C0504D"/>
          </a:solidFill>
          <a:ln w="25400" cap="flat" cmpd="sng" algn="ctr">
            <a:noFill/>
            <a:prstDash val="solid"/>
            <a:miter/>
            <a:extLst>
              <a:ext uri="{C807C97D-BFC1-408E-A445-0C87EB9F89A2}">
                <ask:lineSketchStyleProps xmlns:ask="http://schemas.microsoft.com/office/drawing/2018/sketchyshapes" sd="2310419525">
                  <a:prstGeom prst="rect">
                    <a:avLst/>
                  </a:prstGeom>
                  <ask:type>
                    <ask:lineSketchFreehand/>
                  </ask:type>
                </ask:lineSketchStyleProps>
              </a:ext>
            </a:extLst>
          </a:ln>
          <a:effectLst/>
        </p:spPr>
        <p:txBody>
          <a:bodyPr rtlCol="0" anchor="b"/>
          <a:lstStyle/>
          <a:p>
            <a:pPr defTabSz="914400">
              <a:defRPr/>
            </a:pPr>
            <a:r>
              <a:rPr lang="de-AT" sz="3600" kern="0" dirty="0">
                <a:solidFill>
                  <a:prstClr val="white"/>
                </a:solidFill>
                <a:latin typeface="Avenir" panose="02000503020000020003" pitchFamily="2" charset="0"/>
                <a:ea typeface="Apple Color Emoji" pitchFamily="2" charset="0"/>
                <a:cs typeface="Adelle Sans Devanagari" panose="02000503000000020004" pitchFamily="2" charset="-78"/>
              </a:rPr>
              <a:t>Fakultät Sozialwissenschaften</a:t>
            </a:r>
            <a:endParaRPr lang="de-DE" sz="3600" kern="0" dirty="0">
              <a:solidFill>
                <a:prstClr val="white"/>
              </a:solidFill>
              <a:latin typeface="Avenir" panose="02000503020000020003" pitchFamily="2" charset="0"/>
              <a:ea typeface="Apple Color Emoji" pitchFamily="2" charset="0"/>
              <a:cs typeface="Adelle Sans Devanagari" panose="02000503000000020004" pitchFamily="2" charset="-78"/>
            </a:endParaRPr>
          </a:p>
        </p:txBody>
      </p:sp>
      <p:sp>
        <p:nvSpPr>
          <p:cNvPr id="34" name="Textfeld 33">
            <a:extLst>
              <a:ext uri="{FF2B5EF4-FFF2-40B4-BE49-F238E27FC236}">
                <a16:creationId xmlns:a16="http://schemas.microsoft.com/office/drawing/2014/main" id="{DD31A988-541D-0464-96B6-0A52CB18E61E}"/>
              </a:ext>
            </a:extLst>
          </p:cNvPr>
          <p:cNvSpPr txBox="1"/>
          <p:nvPr/>
        </p:nvSpPr>
        <p:spPr>
          <a:xfrm>
            <a:off x="1420498" y="4726450"/>
            <a:ext cx="9915305" cy="3139321"/>
          </a:xfrm>
          <a:prstGeom prst="rect">
            <a:avLst/>
          </a:prstGeom>
          <a:noFill/>
        </p:spPr>
        <p:txBody>
          <a:bodyPr wrap="square" rtlCol="0">
            <a:spAutoFit/>
          </a:bodyPr>
          <a:lstStyle/>
          <a:p>
            <a:r>
              <a:rPr lang="de-DE" sz="3600" b="1" dirty="0">
                <a:latin typeface="Avenir Book" panose="02000503020000020003" pitchFamily="2" charset="0"/>
              </a:rPr>
              <a:t>Carla Wagner</a:t>
            </a:r>
            <a:r>
              <a:rPr lang="de-DE" sz="3600" dirty="0">
                <a:latin typeface="Avenir Book" panose="02000503020000020003" pitchFamily="2" charset="0"/>
              </a:rPr>
              <a:t>, B.A. </a:t>
            </a:r>
          </a:p>
          <a:p>
            <a:r>
              <a:rPr lang="de-DE" sz="3600" dirty="0">
                <a:latin typeface="Avenir Book" panose="02000503020000020003" pitchFamily="2" charset="0"/>
              </a:rPr>
              <a:t>Kommunikationspsychologie</a:t>
            </a:r>
          </a:p>
          <a:p>
            <a:r>
              <a:rPr lang="de-DE" sz="3100" dirty="0">
                <a:solidFill>
                  <a:schemeClr val="tx1">
                    <a:lumMod val="85000"/>
                    <a:lumOff val="15000"/>
                  </a:schemeClr>
                </a:solidFill>
                <a:latin typeface="Avenir Book" panose="02000503020000020003" pitchFamily="2" charset="0"/>
              </a:rPr>
              <a:t>Erstbetreuerin: Prof. Dr. rer. nat. Maja </a:t>
            </a:r>
            <a:r>
              <a:rPr lang="de-DE" sz="3100" dirty="0" err="1">
                <a:solidFill>
                  <a:schemeClr val="tx1">
                    <a:lumMod val="85000"/>
                    <a:lumOff val="15000"/>
                  </a:schemeClr>
                </a:solidFill>
                <a:latin typeface="Avenir Book" panose="02000503020000020003" pitchFamily="2" charset="0"/>
              </a:rPr>
              <a:t>Dshemuchadse</a:t>
            </a:r>
            <a:endParaRPr lang="de-DE" sz="3100" dirty="0">
              <a:solidFill>
                <a:schemeClr val="tx1">
                  <a:lumMod val="85000"/>
                  <a:lumOff val="15000"/>
                </a:schemeClr>
              </a:solidFill>
              <a:latin typeface="Avenir Book" panose="02000503020000020003" pitchFamily="2" charset="0"/>
            </a:endParaRPr>
          </a:p>
          <a:p>
            <a:r>
              <a:rPr lang="de-DE" sz="3100" dirty="0">
                <a:solidFill>
                  <a:schemeClr val="tx1">
                    <a:lumMod val="85000"/>
                    <a:lumOff val="15000"/>
                  </a:schemeClr>
                </a:solidFill>
                <a:latin typeface="Avenir Book" panose="02000503020000020003" pitchFamily="2" charset="0"/>
              </a:rPr>
              <a:t>Zweitbetreuer: Prof. Dr. rer. nat. Matthias Schmidt</a:t>
            </a:r>
          </a:p>
          <a:p>
            <a:endParaRPr lang="de-DE" sz="3200" dirty="0">
              <a:latin typeface="Avenir Book" panose="02000503020000020003" pitchFamily="2" charset="0"/>
            </a:endParaRPr>
          </a:p>
          <a:p>
            <a:endParaRPr lang="de-DE" sz="3200" dirty="0">
              <a:latin typeface="Avenir" panose="02000503020000020003" pitchFamily="2" charset="0"/>
              <a:ea typeface="Apple Color Emoji" pitchFamily="2" charset="0"/>
              <a:cs typeface="Adelle Sans Devanagari" panose="02000503000000020004" pitchFamily="2" charset="-78"/>
            </a:endParaRPr>
          </a:p>
        </p:txBody>
      </p:sp>
      <p:sp>
        <p:nvSpPr>
          <p:cNvPr id="35" name="Rechteck 34">
            <a:extLst>
              <a:ext uri="{FF2B5EF4-FFF2-40B4-BE49-F238E27FC236}">
                <a16:creationId xmlns:a16="http://schemas.microsoft.com/office/drawing/2014/main" id="{BDD0AFD5-D0E1-588A-1961-7C7D4EC1446C}"/>
              </a:ext>
            </a:extLst>
          </p:cNvPr>
          <p:cNvSpPr/>
          <p:nvPr/>
        </p:nvSpPr>
        <p:spPr>
          <a:xfrm>
            <a:off x="15139987" y="3743318"/>
            <a:ext cx="13483809" cy="697203"/>
          </a:xfrm>
          <a:custGeom>
            <a:avLst/>
            <a:gdLst>
              <a:gd name="connsiteX0" fmla="*/ 0 w 13483809"/>
              <a:gd name="connsiteY0" fmla="*/ 0 h 697203"/>
              <a:gd name="connsiteX1" fmla="*/ 809029 w 13483809"/>
              <a:gd name="connsiteY1" fmla="*/ 0 h 697203"/>
              <a:gd name="connsiteX2" fmla="*/ 1618057 w 13483809"/>
              <a:gd name="connsiteY2" fmla="*/ 0 h 697203"/>
              <a:gd name="connsiteX3" fmla="*/ 2292248 w 13483809"/>
              <a:gd name="connsiteY3" fmla="*/ 0 h 697203"/>
              <a:gd name="connsiteX4" fmla="*/ 3236114 w 13483809"/>
              <a:gd name="connsiteY4" fmla="*/ 0 h 697203"/>
              <a:gd name="connsiteX5" fmla="*/ 4045143 w 13483809"/>
              <a:gd name="connsiteY5" fmla="*/ 0 h 697203"/>
              <a:gd name="connsiteX6" fmla="*/ 4584495 w 13483809"/>
              <a:gd name="connsiteY6" fmla="*/ 0 h 697203"/>
              <a:gd name="connsiteX7" fmla="*/ 5123847 w 13483809"/>
              <a:gd name="connsiteY7" fmla="*/ 0 h 697203"/>
              <a:gd name="connsiteX8" fmla="*/ 5932876 w 13483809"/>
              <a:gd name="connsiteY8" fmla="*/ 0 h 697203"/>
              <a:gd name="connsiteX9" fmla="*/ 6472228 w 13483809"/>
              <a:gd name="connsiteY9" fmla="*/ 0 h 697203"/>
              <a:gd name="connsiteX10" fmla="*/ 6741905 w 13483809"/>
              <a:gd name="connsiteY10" fmla="*/ 0 h 697203"/>
              <a:gd name="connsiteX11" fmla="*/ 7281257 w 13483809"/>
              <a:gd name="connsiteY11" fmla="*/ 0 h 697203"/>
              <a:gd name="connsiteX12" fmla="*/ 7550933 w 13483809"/>
              <a:gd name="connsiteY12" fmla="*/ 0 h 697203"/>
              <a:gd name="connsiteX13" fmla="*/ 8225123 w 13483809"/>
              <a:gd name="connsiteY13" fmla="*/ 0 h 697203"/>
              <a:gd name="connsiteX14" fmla="*/ 8764476 w 13483809"/>
              <a:gd name="connsiteY14" fmla="*/ 0 h 697203"/>
              <a:gd name="connsiteX15" fmla="*/ 9168990 w 13483809"/>
              <a:gd name="connsiteY15" fmla="*/ 0 h 697203"/>
              <a:gd name="connsiteX16" fmla="*/ 9708342 w 13483809"/>
              <a:gd name="connsiteY16" fmla="*/ 0 h 697203"/>
              <a:gd name="connsiteX17" fmla="*/ 9978019 w 13483809"/>
              <a:gd name="connsiteY17" fmla="*/ 0 h 697203"/>
              <a:gd name="connsiteX18" fmla="*/ 10787047 w 13483809"/>
              <a:gd name="connsiteY18" fmla="*/ 0 h 697203"/>
              <a:gd name="connsiteX19" fmla="*/ 11730914 w 13483809"/>
              <a:gd name="connsiteY19" fmla="*/ 0 h 697203"/>
              <a:gd name="connsiteX20" fmla="*/ 12674780 w 13483809"/>
              <a:gd name="connsiteY20" fmla="*/ 0 h 697203"/>
              <a:gd name="connsiteX21" fmla="*/ 13483809 w 13483809"/>
              <a:gd name="connsiteY21" fmla="*/ 0 h 697203"/>
              <a:gd name="connsiteX22" fmla="*/ 13483809 w 13483809"/>
              <a:gd name="connsiteY22" fmla="*/ 697203 h 697203"/>
              <a:gd name="connsiteX23" fmla="*/ 12674780 w 13483809"/>
              <a:gd name="connsiteY23" fmla="*/ 697203 h 697203"/>
              <a:gd name="connsiteX24" fmla="*/ 11730914 w 13483809"/>
              <a:gd name="connsiteY24" fmla="*/ 697203 h 697203"/>
              <a:gd name="connsiteX25" fmla="*/ 10787047 w 13483809"/>
              <a:gd name="connsiteY25" fmla="*/ 697203 h 697203"/>
              <a:gd name="connsiteX26" fmla="*/ 10247695 w 13483809"/>
              <a:gd name="connsiteY26" fmla="*/ 697203 h 697203"/>
              <a:gd name="connsiteX27" fmla="*/ 9978019 w 13483809"/>
              <a:gd name="connsiteY27" fmla="*/ 697203 h 697203"/>
              <a:gd name="connsiteX28" fmla="*/ 9708342 w 13483809"/>
              <a:gd name="connsiteY28" fmla="*/ 697203 h 697203"/>
              <a:gd name="connsiteX29" fmla="*/ 9303828 w 13483809"/>
              <a:gd name="connsiteY29" fmla="*/ 697203 h 697203"/>
              <a:gd name="connsiteX30" fmla="*/ 8359962 w 13483809"/>
              <a:gd name="connsiteY30" fmla="*/ 697203 h 697203"/>
              <a:gd name="connsiteX31" fmla="*/ 7550933 w 13483809"/>
              <a:gd name="connsiteY31" fmla="*/ 697203 h 697203"/>
              <a:gd name="connsiteX32" fmla="*/ 6741904 w 13483809"/>
              <a:gd name="connsiteY32" fmla="*/ 697203 h 697203"/>
              <a:gd name="connsiteX33" fmla="*/ 6472228 w 13483809"/>
              <a:gd name="connsiteY33" fmla="*/ 697203 h 697203"/>
              <a:gd name="connsiteX34" fmla="*/ 5932876 w 13483809"/>
              <a:gd name="connsiteY34" fmla="*/ 697203 h 697203"/>
              <a:gd name="connsiteX35" fmla="*/ 5393524 w 13483809"/>
              <a:gd name="connsiteY35" fmla="*/ 697203 h 697203"/>
              <a:gd name="connsiteX36" fmla="*/ 4854171 w 13483809"/>
              <a:gd name="connsiteY36" fmla="*/ 697203 h 697203"/>
              <a:gd name="connsiteX37" fmla="*/ 4179981 w 13483809"/>
              <a:gd name="connsiteY37" fmla="*/ 697203 h 697203"/>
              <a:gd name="connsiteX38" fmla="*/ 3640628 w 13483809"/>
              <a:gd name="connsiteY38" fmla="*/ 697203 h 697203"/>
              <a:gd name="connsiteX39" fmla="*/ 3370952 w 13483809"/>
              <a:gd name="connsiteY39" fmla="*/ 697203 h 697203"/>
              <a:gd name="connsiteX40" fmla="*/ 2696762 w 13483809"/>
              <a:gd name="connsiteY40" fmla="*/ 697203 h 697203"/>
              <a:gd name="connsiteX41" fmla="*/ 2292248 w 13483809"/>
              <a:gd name="connsiteY41" fmla="*/ 697203 h 697203"/>
              <a:gd name="connsiteX42" fmla="*/ 1483219 w 13483809"/>
              <a:gd name="connsiteY42" fmla="*/ 697203 h 697203"/>
              <a:gd name="connsiteX43" fmla="*/ 943867 w 13483809"/>
              <a:gd name="connsiteY43" fmla="*/ 697203 h 697203"/>
              <a:gd name="connsiteX44" fmla="*/ 0 w 13483809"/>
              <a:gd name="connsiteY44" fmla="*/ 697203 h 697203"/>
              <a:gd name="connsiteX45" fmla="*/ 0 w 13483809"/>
              <a:gd name="connsiteY45" fmla="*/ 0 h 69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483809" h="697203" fill="none" extrusionOk="0">
                <a:moveTo>
                  <a:pt x="0" y="0"/>
                </a:moveTo>
                <a:cubicBezTo>
                  <a:pt x="353024" y="-30356"/>
                  <a:pt x="496681" y="-30465"/>
                  <a:pt x="809029" y="0"/>
                </a:cubicBezTo>
                <a:cubicBezTo>
                  <a:pt x="1121377" y="30465"/>
                  <a:pt x="1237258" y="-1500"/>
                  <a:pt x="1618057" y="0"/>
                </a:cubicBezTo>
                <a:cubicBezTo>
                  <a:pt x="1998856" y="1500"/>
                  <a:pt x="2146853" y="-33466"/>
                  <a:pt x="2292248" y="0"/>
                </a:cubicBezTo>
                <a:cubicBezTo>
                  <a:pt x="2437643" y="33466"/>
                  <a:pt x="3038321" y="10210"/>
                  <a:pt x="3236114" y="0"/>
                </a:cubicBezTo>
                <a:cubicBezTo>
                  <a:pt x="3433907" y="-10210"/>
                  <a:pt x="3843094" y="-12143"/>
                  <a:pt x="4045143" y="0"/>
                </a:cubicBezTo>
                <a:cubicBezTo>
                  <a:pt x="4247192" y="12143"/>
                  <a:pt x="4373494" y="-376"/>
                  <a:pt x="4584495" y="0"/>
                </a:cubicBezTo>
                <a:cubicBezTo>
                  <a:pt x="4795496" y="376"/>
                  <a:pt x="4978373" y="-23926"/>
                  <a:pt x="5123847" y="0"/>
                </a:cubicBezTo>
                <a:cubicBezTo>
                  <a:pt x="5269321" y="23926"/>
                  <a:pt x="5604704" y="32708"/>
                  <a:pt x="5932876" y="0"/>
                </a:cubicBezTo>
                <a:cubicBezTo>
                  <a:pt x="6261048" y="-32708"/>
                  <a:pt x="6355604" y="-3771"/>
                  <a:pt x="6472228" y="0"/>
                </a:cubicBezTo>
                <a:cubicBezTo>
                  <a:pt x="6588852" y="3771"/>
                  <a:pt x="6634642" y="-5715"/>
                  <a:pt x="6741905" y="0"/>
                </a:cubicBezTo>
                <a:cubicBezTo>
                  <a:pt x="6849168" y="5715"/>
                  <a:pt x="7148774" y="-9091"/>
                  <a:pt x="7281257" y="0"/>
                </a:cubicBezTo>
                <a:cubicBezTo>
                  <a:pt x="7413740" y="9091"/>
                  <a:pt x="7434294" y="-12280"/>
                  <a:pt x="7550933" y="0"/>
                </a:cubicBezTo>
                <a:cubicBezTo>
                  <a:pt x="7667572" y="12280"/>
                  <a:pt x="7911494" y="1928"/>
                  <a:pt x="8225123" y="0"/>
                </a:cubicBezTo>
                <a:cubicBezTo>
                  <a:pt x="8538752" y="-1928"/>
                  <a:pt x="8529788" y="24980"/>
                  <a:pt x="8764476" y="0"/>
                </a:cubicBezTo>
                <a:cubicBezTo>
                  <a:pt x="8999164" y="-24980"/>
                  <a:pt x="9000090" y="-2831"/>
                  <a:pt x="9168990" y="0"/>
                </a:cubicBezTo>
                <a:cubicBezTo>
                  <a:pt x="9337890" y="2831"/>
                  <a:pt x="9452096" y="15233"/>
                  <a:pt x="9708342" y="0"/>
                </a:cubicBezTo>
                <a:cubicBezTo>
                  <a:pt x="9964588" y="-15233"/>
                  <a:pt x="9893897" y="6370"/>
                  <a:pt x="9978019" y="0"/>
                </a:cubicBezTo>
                <a:cubicBezTo>
                  <a:pt x="10062141" y="-6370"/>
                  <a:pt x="10472252" y="-34137"/>
                  <a:pt x="10787047" y="0"/>
                </a:cubicBezTo>
                <a:cubicBezTo>
                  <a:pt x="11101842" y="34137"/>
                  <a:pt x="11406672" y="-35469"/>
                  <a:pt x="11730914" y="0"/>
                </a:cubicBezTo>
                <a:cubicBezTo>
                  <a:pt x="12055156" y="35469"/>
                  <a:pt x="12236831" y="-15722"/>
                  <a:pt x="12674780" y="0"/>
                </a:cubicBezTo>
                <a:cubicBezTo>
                  <a:pt x="13112729" y="15722"/>
                  <a:pt x="13107478" y="-428"/>
                  <a:pt x="13483809" y="0"/>
                </a:cubicBezTo>
                <a:cubicBezTo>
                  <a:pt x="13511864" y="210615"/>
                  <a:pt x="13474466" y="483654"/>
                  <a:pt x="13483809" y="697203"/>
                </a:cubicBezTo>
                <a:cubicBezTo>
                  <a:pt x="13291886" y="700117"/>
                  <a:pt x="13027094" y="673314"/>
                  <a:pt x="12674780" y="697203"/>
                </a:cubicBezTo>
                <a:cubicBezTo>
                  <a:pt x="12322466" y="721092"/>
                  <a:pt x="12141639" y="716571"/>
                  <a:pt x="11730914" y="697203"/>
                </a:cubicBezTo>
                <a:cubicBezTo>
                  <a:pt x="11320189" y="677835"/>
                  <a:pt x="11063354" y="730924"/>
                  <a:pt x="10787047" y="697203"/>
                </a:cubicBezTo>
                <a:cubicBezTo>
                  <a:pt x="10510740" y="663482"/>
                  <a:pt x="10503623" y="681715"/>
                  <a:pt x="10247695" y="697203"/>
                </a:cubicBezTo>
                <a:cubicBezTo>
                  <a:pt x="9991767" y="712691"/>
                  <a:pt x="10085859" y="685060"/>
                  <a:pt x="9978019" y="697203"/>
                </a:cubicBezTo>
                <a:cubicBezTo>
                  <a:pt x="9870179" y="709346"/>
                  <a:pt x="9790262" y="684357"/>
                  <a:pt x="9708342" y="697203"/>
                </a:cubicBezTo>
                <a:cubicBezTo>
                  <a:pt x="9626422" y="710049"/>
                  <a:pt x="9404490" y="688486"/>
                  <a:pt x="9303828" y="697203"/>
                </a:cubicBezTo>
                <a:cubicBezTo>
                  <a:pt x="9203166" y="705920"/>
                  <a:pt x="8571935" y="666741"/>
                  <a:pt x="8359962" y="697203"/>
                </a:cubicBezTo>
                <a:cubicBezTo>
                  <a:pt x="8147989" y="727665"/>
                  <a:pt x="7924628" y="714872"/>
                  <a:pt x="7550933" y="697203"/>
                </a:cubicBezTo>
                <a:cubicBezTo>
                  <a:pt x="7177238" y="679534"/>
                  <a:pt x="7121992" y="723335"/>
                  <a:pt x="6741904" y="697203"/>
                </a:cubicBezTo>
                <a:cubicBezTo>
                  <a:pt x="6361816" y="671071"/>
                  <a:pt x="6591352" y="707859"/>
                  <a:pt x="6472228" y="697203"/>
                </a:cubicBezTo>
                <a:cubicBezTo>
                  <a:pt x="6353104" y="686547"/>
                  <a:pt x="6081184" y="704963"/>
                  <a:pt x="5932876" y="697203"/>
                </a:cubicBezTo>
                <a:cubicBezTo>
                  <a:pt x="5784568" y="689443"/>
                  <a:pt x="5575513" y="694858"/>
                  <a:pt x="5393524" y="697203"/>
                </a:cubicBezTo>
                <a:cubicBezTo>
                  <a:pt x="5211535" y="699548"/>
                  <a:pt x="5069662" y="674898"/>
                  <a:pt x="4854171" y="697203"/>
                </a:cubicBezTo>
                <a:cubicBezTo>
                  <a:pt x="4638680" y="719508"/>
                  <a:pt x="4418545" y="688957"/>
                  <a:pt x="4179981" y="697203"/>
                </a:cubicBezTo>
                <a:cubicBezTo>
                  <a:pt x="3941417" y="705450"/>
                  <a:pt x="3850168" y="692553"/>
                  <a:pt x="3640628" y="697203"/>
                </a:cubicBezTo>
                <a:cubicBezTo>
                  <a:pt x="3431088" y="701853"/>
                  <a:pt x="3446769" y="705320"/>
                  <a:pt x="3370952" y="697203"/>
                </a:cubicBezTo>
                <a:cubicBezTo>
                  <a:pt x="3295135" y="689086"/>
                  <a:pt x="2984781" y="729768"/>
                  <a:pt x="2696762" y="697203"/>
                </a:cubicBezTo>
                <a:cubicBezTo>
                  <a:pt x="2408743" y="664639"/>
                  <a:pt x="2414700" y="686890"/>
                  <a:pt x="2292248" y="697203"/>
                </a:cubicBezTo>
                <a:cubicBezTo>
                  <a:pt x="2169796" y="707516"/>
                  <a:pt x="1729264" y="736313"/>
                  <a:pt x="1483219" y="697203"/>
                </a:cubicBezTo>
                <a:cubicBezTo>
                  <a:pt x="1237174" y="658093"/>
                  <a:pt x="1155681" y="701208"/>
                  <a:pt x="943867" y="697203"/>
                </a:cubicBezTo>
                <a:cubicBezTo>
                  <a:pt x="732053" y="693198"/>
                  <a:pt x="401213" y="663939"/>
                  <a:pt x="0" y="697203"/>
                </a:cubicBezTo>
                <a:cubicBezTo>
                  <a:pt x="-103" y="509965"/>
                  <a:pt x="-19041" y="179132"/>
                  <a:pt x="0" y="0"/>
                </a:cubicBezTo>
                <a:close/>
              </a:path>
              <a:path w="13483809" h="697203" stroke="0" extrusionOk="0">
                <a:moveTo>
                  <a:pt x="0" y="0"/>
                </a:moveTo>
                <a:cubicBezTo>
                  <a:pt x="186511" y="490"/>
                  <a:pt x="514878" y="-17964"/>
                  <a:pt x="674190" y="0"/>
                </a:cubicBezTo>
                <a:cubicBezTo>
                  <a:pt x="833502" y="17964"/>
                  <a:pt x="1091335" y="23641"/>
                  <a:pt x="1213543" y="0"/>
                </a:cubicBezTo>
                <a:cubicBezTo>
                  <a:pt x="1335751" y="-23641"/>
                  <a:pt x="1504303" y="-19851"/>
                  <a:pt x="1618057" y="0"/>
                </a:cubicBezTo>
                <a:cubicBezTo>
                  <a:pt x="1731811" y="19851"/>
                  <a:pt x="1888466" y="3571"/>
                  <a:pt x="2022571" y="0"/>
                </a:cubicBezTo>
                <a:cubicBezTo>
                  <a:pt x="2156676" y="-3571"/>
                  <a:pt x="2404844" y="25182"/>
                  <a:pt x="2696762" y="0"/>
                </a:cubicBezTo>
                <a:cubicBezTo>
                  <a:pt x="2988680" y="-25182"/>
                  <a:pt x="3395775" y="3246"/>
                  <a:pt x="3640628" y="0"/>
                </a:cubicBezTo>
                <a:cubicBezTo>
                  <a:pt x="3885481" y="-3246"/>
                  <a:pt x="3942973" y="11344"/>
                  <a:pt x="4045143" y="0"/>
                </a:cubicBezTo>
                <a:cubicBezTo>
                  <a:pt x="4147314" y="-11344"/>
                  <a:pt x="4464524" y="-22698"/>
                  <a:pt x="4584495" y="0"/>
                </a:cubicBezTo>
                <a:cubicBezTo>
                  <a:pt x="4704466" y="22698"/>
                  <a:pt x="4839713" y="5904"/>
                  <a:pt x="4989009" y="0"/>
                </a:cubicBezTo>
                <a:cubicBezTo>
                  <a:pt x="5138305" y="-5904"/>
                  <a:pt x="5384762" y="32385"/>
                  <a:pt x="5663200" y="0"/>
                </a:cubicBezTo>
                <a:cubicBezTo>
                  <a:pt x="5941638" y="-32385"/>
                  <a:pt x="6402136" y="7350"/>
                  <a:pt x="6607066" y="0"/>
                </a:cubicBezTo>
                <a:cubicBezTo>
                  <a:pt x="6811996" y="-7350"/>
                  <a:pt x="7230146" y="-550"/>
                  <a:pt x="7416095" y="0"/>
                </a:cubicBezTo>
                <a:cubicBezTo>
                  <a:pt x="7602044" y="550"/>
                  <a:pt x="7929393" y="30657"/>
                  <a:pt x="8225123" y="0"/>
                </a:cubicBezTo>
                <a:cubicBezTo>
                  <a:pt x="8520853" y="-30657"/>
                  <a:pt x="8505695" y="3462"/>
                  <a:pt x="8629638" y="0"/>
                </a:cubicBezTo>
                <a:cubicBezTo>
                  <a:pt x="8753581" y="-3462"/>
                  <a:pt x="8805334" y="-8389"/>
                  <a:pt x="8899314" y="0"/>
                </a:cubicBezTo>
                <a:cubicBezTo>
                  <a:pt x="8993294" y="8389"/>
                  <a:pt x="9373387" y="12406"/>
                  <a:pt x="9573504" y="0"/>
                </a:cubicBezTo>
                <a:cubicBezTo>
                  <a:pt x="9773621" y="-12406"/>
                  <a:pt x="9800420" y="-265"/>
                  <a:pt x="9978019" y="0"/>
                </a:cubicBezTo>
                <a:cubicBezTo>
                  <a:pt x="10155619" y="265"/>
                  <a:pt x="10383183" y="26483"/>
                  <a:pt x="10517371" y="0"/>
                </a:cubicBezTo>
                <a:cubicBezTo>
                  <a:pt x="10651559" y="-26483"/>
                  <a:pt x="10716621" y="2833"/>
                  <a:pt x="10787047" y="0"/>
                </a:cubicBezTo>
                <a:cubicBezTo>
                  <a:pt x="10857473" y="-2833"/>
                  <a:pt x="11465774" y="2147"/>
                  <a:pt x="11730914" y="0"/>
                </a:cubicBezTo>
                <a:cubicBezTo>
                  <a:pt x="11996054" y="-2147"/>
                  <a:pt x="11911637" y="12153"/>
                  <a:pt x="12000590" y="0"/>
                </a:cubicBezTo>
                <a:cubicBezTo>
                  <a:pt x="12089543" y="-12153"/>
                  <a:pt x="12187979" y="5730"/>
                  <a:pt x="12270266" y="0"/>
                </a:cubicBezTo>
                <a:cubicBezTo>
                  <a:pt x="12352553" y="-5730"/>
                  <a:pt x="12980397" y="-49131"/>
                  <a:pt x="13483809" y="0"/>
                </a:cubicBezTo>
                <a:cubicBezTo>
                  <a:pt x="13506078" y="299493"/>
                  <a:pt x="13491549" y="448084"/>
                  <a:pt x="13483809" y="697203"/>
                </a:cubicBezTo>
                <a:cubicBezTo>
                  <a:pt x="13104054" y="728960"/>
                  <a:pt x="12898675" y="682327"/>
                  <a:pt x="12539942" y="697203"/>
                </a:cubicBezTo>
                <a:cubicBezTo>
                  <a:pt x="12181209" y="712079"/>
                  <a:pt x="12079672" y="657859"/>
                  <a:pt x="11730914" y="697203"/>
                </a:cubicBezTo>
                <a:cubicBezTo>
                  <a:pt x="11382156" y="736547"/>
                  <a:pt x="11423908" y="715422"/>
                  <a:pt x="11326400" y="697203"/>
                </a:cubicBezTo>
                <a:cubicBezTo>
                  <a:pt x="11228892" y="678984"/>
                  <a:pt x="10940673" y="674812"/>
                  <a:pt x="10652209" y="697203"/>
                </a:cubicBezTo>
                <a:cubicBezTo>
                  <a:pt x="10363745" y="719594"/>
                  <a:pt x="10138225" y="725385"/>
                  <a:pt x="9843181" y="697203"/>
                </a:cubicBezTo>
                <a:cubicBezTo>
                  <a:pt x="9548137" y="669021"/>
                  <a:pt x="9568991" y="702986"/>
                  <a:pt x="9303828" y="697203"/>
                </a:cubicBezTo>
                <a:cubicBezTo>
                  <a:pt x="9038665" y="691420"/>
                  <a:pt x="8953401" y="725721"/>
                  <a:pt x="8629638" y="697203"/>
                </a:cubicBezTo>
                <a:cubicBezTo>
                  <a:pt x="8305875" y="668686"/>
                  <a:pt x="8461348" y="704387"/>
                  <a:pt x="8359962" y="697203"/>
                </a:cubicBezTo>
                <a:cubicBezTo>
                  <a:pt x="8258576" y="690019"/>
                  <a:pt x="8059724" y="692421"/>
                  <a:pt x="7955447" y="697203"/>
                </a:cubicBezTo>
                <a:cubicBezTo>
                  <a:pt x="7851171" y="701985"/>
                  <a:pt x="7543001" y="698488"/>
                  <a:pt x="7281257" y="697203"/>
                </a:cubicBezTo>
                <a:cubicBezTo>
                  <a:pt x="7019513" y="695919"/>
                  <a:pt x="7051997" y="692812"/>
                  <a:pt x="6876743" y="697203"/>
                </a:cubicBezTo>
                <a:cubicBezTo>
                  <a:pt x="6701489" y="701594"/>
                  <a:pt x="6394099" y="666140"/>
                  <a:pt x="6202552" y="697203"/>
                </a:cubicBezTo>
                <a:cubicBezTo>
                  <a:pt x="6011005" y="728266"/>
                  <a:pt x="5896996" y="680140"/>
                  <a:pt x="5798038" y="697203"/>
                </a:cubicBezTo>
                <a:cubicBezTo>
                  <a:pt x="5699080" y="714266"/>
                  <a:pt x="5401749" y="674650"/>
                  <a:pt x="5258686" y="697203"/>
                </a:cubicBezTo>
                <a:cubicBezTo>
                  <a:pt x="5115623" y="719756"/>
                  <a:pt x="4844969" y="694262"/>
                  <a:pt x="4449657" y="697203"/>
                </a:cubicBezTo>
                <a:cubicBezTo>
                  <a:pt x="4054345" y="700144"/>
                  <a:pt x="4002742" y="669949"/>
                  <a:pt x="3640628" y="697203"/>
                </a:cubicBezTo>
                <a:cubicBezTo>
                  <a:pt x="3278514" y="724457"/>
                  <a:pt x="3386255" y="687908"/>
                  <a:pt x="3236114" y="697203"/>
                </a:cubicBezTo>
                <a:cubicBezTo>
                  <a:pt x="3085973" y="706498"/>
                  <a:pt x="2773702" y="718005"/>
                  <a:pt x="2561924" y="697203"/>
                </a:cubicBezTo>
                <a:cubicBezTo>
                  <a:pt x="2350146" y="676402"/>
                  <a:pt x="2089745" y="721335"/>
                  <a:pt x="1887733" y="697203"/>
                </a:cubicBezTo>
                <a:cubicBezTo>
                  <a:pt x="1685721" y="673071"/>
                  <a:pt x="1413049" y="697747"/>
                  <a:pt x="1078705" y="697203"/>
                </a:cubicBezTo>
                <a:cubicBezTo>
                  <a:pt x="744361" y="696659"/>
                  <a:pt x="267526" y="655564"/>
                  <a:pt x="0" y="697203"/>
                </a:cubicBezTo>
                <a:cubicBezTo>
                  <a:pt x="33711" y="512307"/>
                  <a:pt x="-25554" y="338581"/>
                  <a:pt x="0" y="0"/>
                </a:cubicBezTo>
                <a:close/>
              </a:path>
            </a:pathLst>
          </a:custGeom>
          <a:solidFill>
            <a:srgbClr val="C0504D"/>
          </a:solidFill>
          <a:ln w="25400" cap="flat" cmpd="sng" algn="ctr">
            <a:noFill/>
            <a:prstDash val="solid"/>
            <a:miter/>
            <a:extLst>
              <a:ext uri="{C807C97D-BFC1-408E-A445-0C87EB9F89A2}">
                <ask:lineSketchStyleProps xmlns:ask="http://schemas.microsoft.com/office/drawing/2018/sketchyshapes" sd="2189933630">
                  <a:prstGeom prst="rect">
                    <a:avLst/>
                  </a:prstGeom>
                  <ask:type>
                    <ask:lineSketchFreehand/>
                  </ask:type>
                </ask:lineSketchStyleProps>
              </a:ext>
            </a:extLst>
          </a:ln>
          <a:effectLst/>
        </p:spPr>
        <p:txBody>
          <a:bodyPr rtlCol="0" anchor="ctr"/>
          <a:lstStyle/>
          <a:p>
            <a:pPr algn="ctr" defTabSz="914400">
              <a:defRPr/>
            </a:pPr>
            <a:endParaRPr lang="de-DE" sz="3600" kern="0" dirty="0">
              <a:solidFill>
                <a:prstClr val="white"/>
              </a:solidFill>
              <a:latin typeface="Avenir" panose="02000503020000020003" pitchFamily="2" charset="0"/>
              <a:ea typeface="Apple Color Emoji" pitchFamily="2" charset="0"/>
              <a:cs typeface="Adelle Sans Devanagari" panose="02000503000000020004" pitchFamily="2" charset="-78"/>
            </a:endParaRPr>
          </a:p>
        </p:txBody>
      </p:sp>
      <p:sp>
        <p:nvSpPr>
          <p:cNvPr id="37" name="Textfeld 36">
            <a:extLst>
              <a:ext uri="{FF2B5EF4-FFF2-40B4-BE49-F238E27FC236}">
                <a16:creationId xmlns:a16="http://schemas.microsoft.com/office/drawing/2014/main" id="{768B4F2F-3709-8EF5-BF21-DD90B51214FA}"/>
              </a:ext>
            </a:extLst>
          </p:cNvPr>
          <p:cNvSpPr txBox="1"/>
          <p:nvPr/>
        </p:nvSpPr>
        <p:spPr>
          <a:xfrm>
            <a:off x="1499505" y="8345552"/>
            <a:ext cx="13136426" cy="12052701"/>
          </a:xfrm>
          <a:prstGeom prst="rect">
            <a:avLst/>
          </a:prstGeom>
          <a:noFill/>
          <a:ln>
            <a:solidFill>
              <a:srgbClr val="C0504D"/>
            </a:solidFill>
            <a:extLst>
              <a:ext uri="{C807C97D-BFC1-408E-A445-0C87EB9F89A2}">
                <ask:lineSketchStyleProps xmlns:ask="http://schemas.microsoft.com/office/drawing/2018/sketchyshapes" sd="1219033472">
                  <a:custGeom>
                    <a:avLst/>
                    <a:gdLst>
                      <a:gd name="connsiteX0" fmla="*/ 0 w 13097604"/>
                      <a:gd name="connsiteY0" fmla="*/ 0 h 20472467"/>
                      <a:gd name="connsiteX1" fmla="*/ 558372 w 13097604"/>
                      <a:gd name="connsiteY1" fmla="*/ 0 h 20472467"/>
                      <a:gd name="connsiteX2" fmla="*/ 854791 w 13097604"/>
                      <a:gd name="connsiteY2" fmla="*/ 0 h 20472467"/>
                      <a:gd name="connsiteX3" fmla="*/ 1806091 w 13097604"/>
                      <a:gd name="connsiteY3" fmla="*/ 0 h 20472467"/>
                      <a:gd name="connsiteX4" fmla="*/ 2364462 w 13097604"/>
                      <a:gd name="connsiteY4" fmla="*/ 0 h 20472467"/>
                      <a:gd name="connsiteX5" fmla="*/ 2922834 w 13097604"/>
                      <a:gd name="connsiteY5" fmla="*/ 0 h 20472467"/>
                      <a:gd name="connsiteX6" fmla="*/ 3874133 w 13097604"/>
                      <a:gd name="connsiteY6" fmla="*/ 0 h 20472467"/>
                      <a:gd name="connsiteX7" fmla="*/ 4301529 w 13097604"/>
                      <a:gd name="connsiteY7" fmla="*/ 0 h 20472467"/>
                      <a:gd name="connsiteX8" fmla="*/ 5252829 w 13097604"/>
                      <a:gd name="connsiteY8" fmla="*/ 0 h 20472467"/>
                      <a:gd name="connsiteX9" fmla="*/ 6204128 w 13097604"/>
                      <a:gd name="connsiteY9" fmla="*/ 0 h 20472467"/>
                      <a:gd name="connsiteX10" fmla="*/ 6893476 w 13097604"/>
                      <a:gd name="connsiteY10" fmla="*/ 0 h 20472467"/>
                      <a:gd name="connsiteX11" fmla="*/ 7844775 w 13097604"/>
                      <a:gd name="connsiteY11" fmla="*/ 0 h 20472467"/>
                      <a:gd name="connsiteX12" fmla="*/ 8403147 w 13097604"/>
                      <a:gd name="connsiteY12" fmla="*/ 0 h 20472467"/>
                      <a:gd name="connsiteX13" fmla="*/ 8961519 w 13097604"/>
                      <a:gd name="connsiteY13" fmla="*/ 0 h 20472467"/>
                      <a:gd name="connsiteX14" fmla="*/ 9781842 w 13097604"/>
                      <a:gd name="connsiteY14" fmla="*/ 0 h 20472467"/>
                      <a:gd name="connsiteX15" fmla="*/ 10340214 w 13097604"/>
                      <a:gd name="connsiteY15" fmla="*/ 0 h 20472467"/>
                      <a:gd name="connsiteX16" fmla="*/ 11291513 w 13097604"/>
                      <a:gd name="connsiteY16" fmla="*/ 0 h 20472467"/>
                      <a:gd name="connsiteX17" fmla="*/ 12242813 w 13097604"/>
                      <a:gd name="connsiteY17" fmla="*/ 0 h 20472467"/>
                      <a:gd name="connsiteX18" fmla="*/ 13097604 w 13097604"/>
                      <a:gd name="connsiteY18" fmla="*/ 0 h 20472467"/>
                      <a:gd name="connsiteX19" fmla="*/ 13097604 w 13097604"/>
                      <a:gd name="connsiteY19" fmla="*/ 477691 h 20472467"/>
                      <a:gd name="connsiteX20" fmla="*/ 13097604 w 13097604"/>
                      <a:gd name="connsiteY20" fmla="*/ 545932 h 20472467"/>
                      <a:gd name="connsiteX21" fmla="*/ 13097604 w 13097604"/>
                      <a:gd name="connsiteY21" fmla="*/ 818899 h 20472467"/>
                      <a:gd name="connsiteX22" fmla="*/ 13097604 w 13097604"/>
                      <a:gd name="connsiteY22" fmla="*/ 1706039 h 20472467"/>
                      <a:gd name="connsiteX23" fmla="*/ 13097604 w 13097604"/>
                      <a:gd name="connsiteY23" fmla="*/ 2183730 h 20472467"/>
                      <a:gd name="connsiteX24" fmla="*/ 13097604 w 13097604"/>
                      <a:gd name="connsiteY24" fmla="*/ 2456696 h 20472467"/>
                      <a:gd name="connsiteX25" fmla="*/ 13097604 w 13097604"/>
                      <a:gd name="connsiteY25" fmla="*/ 3343836 h 20472467"/>
                      <a:gd name="connsiteX26" fmla="*/ 13097604 w 13097604"/>
                      <a:gd name="connsiteY26" fmla="*/ 4026252 h 20472467"/>
                      <a:gd name="connsiteX27" fmla="*/ 13097604 w 13097604"/>
                      <a:gd name="connsiteY27" fmla="*/ 4708667 h 20472467"/>
                      <a:gd name="connsiteX28" fmla="*/ 13097604 w 13097604"/>
                      <a:gd name="connsiteY28" fmla="*/ 5800532 h 20472467"/>
                      <a:gd name="connsiteX29" fmla="*/ 13097604 w 13097604"/>
                      <a:gd name="connsiteY29" fmla="*/ 6687673 h 20472467"/>
                      <a:gd name="connsiteX30" fmla="*/ 13097604 w 13097604"/>
                      <a:gd name="connsiteY30" fmla="*/ 6755914 h 20472467"/>
                      <a:gd name="connsiteX31" fmla="*/ 13097604 w 13097604"/>
                      <a:gd name="connsiteY31" fmla="*/ 7233605 h 20472467"/>
                      <a:gd name="connsiteX32" fmla="*/ 13097604 w 13097604"/>
                      <a:gd name="connsiteY32" fmla="*/ 8325470 h 20472467"/>
                      <a:gd name="connsiteX33" fmla="*/ 13097604 w 13097604"/>
                      <a:gd name="connsiteY33" fmla="*/ 9007885 h 20472467"/>
                      <a:gd name="connsiteX34" fmla="*/ 13097604 w 13097604"/>
                      <a:gd name="connsiteY34" fmla="*/ 9895026 h 20472467"/>
                      <a:gd name="connsiteX35" fmla="*/ 13097604 w 13097604"/>
                      <a:gd name="connsiteY35" fmla="*/ 10372717 h 20472467"/>
                      <a:gd name="connsiteX36" fmla="*/ 13097604 w 13097604"/>
                      <a:gd name="connsiteY36" fmla="*/ 11055132 h 20472467"/>
                      <a:gd name="connsiteX37" fmla="*/ 13097604 w 13097604"/>
                      <a:gd name="connsiteY37" fmla="*/ 12146997 h 20472467"/>
                      <a:gd name="connsiteX38" fmla="*/ 13097604 w 13097604"/>
                      <a:gd name="connsiteY38" fmla="*/ 12419963 h 20472467"/>
                      <a:gd name="connsiteX39" fmla="*/ 13097604 w 13097604"/>
                      <a:gd name="connsiteY39" fmla="*/ 13307104 h 20472467"/>
                      <a:gd name="connsiteX40" fmla="*/ 13097604 w 13097604"/>
                      <a:gd name="connsiteY40" fmla="*/ 13580070 h 20472467"/>
                      <a:gd name="connsiteX41" fmla="*/ 13097604 w 13097604"/>
                      <a:gd name="connsiteY41" fmla="*/ 14262485 h 20472467"/>
                      <a:gd name="connsiteX42" fmla="*/ 13097604 w 13097604"/>
                      <a:gd name="connsiteY42" fmla="*/ 15149626 h 20472467"/>
                      <a:gd name="connsiteX43" fmla="*/ 13097604 w 13097604"/>
                      <a:gd name="connsiteY43" fmla="*/ 15217867 h 20472467"/>
                      <a:gd name="connsiteX44" fmla="*/ 13097604 w 13097604"/>
                      <a:gd name="connsiteY44" fmla="*/ 15286109 h 20472467"/>
                      <a:gd name="connsiteX45" fmla="*/ 13097604 w 13097604"/>
                      <a:gd name="connsiteY45" fmla="*/ 16377974 h 20472467"/>
                      <a:gd name="connsiteX46" fmla="*/ 13097604 w 13097604"/>
                      <a:gd name="connsiteY46" fmla="*/ 17060389 h 20472467"/>
                      <a:gd name="connsiteX47" fmla="*/ 13097604 w 13097604"/>
                      <a:gd name="connsiteY47" fmla="*/ 17128631 h 20472467"/>
                      <a:gd name="connsiteX48" fmla="*/ 13097604 w 13097604"/>
                      <a:gd name="connsiteY48" fmla="*/ 17811046 h 20472467"/>
                      <a:gd name="connsiteX49" fmla="*/ 13097604 w 13097604"/>
                      <a:gd name="connsiteY49" fmla="*/ 18902911 h 20472467"/>
                      <a:gd name="connsiteX50" fmla="*/ 13097604 w 13097604"/>
                      <a:gd name="connsiteY50" fmla="*/ 19380602 h 20472467"/>
                      <a:gd name="connsiteX51" fmla="*/ 13097604 w 13097604"/>
                      <a:gd name="connsiteY51" fmla="*/ 19858293 h 20472467"/>
                      <a:gd name="connsiteX52" fmla="*/ 13097604 w 13097604"/>
                      <a:gd name="connsiteY52" fmla="*/ 20472467 h 20472467"/>
                      <a:gd name="connsiteX53" fmla="*/ 12277280 w 13097604"/>
                      <a:gd name="connsiteY53" fmla="*/ 20472467 h 20472467"/>
                      <a:gd name="connsiteX54" fmla="*/ 11587933 w 13097604"/>
                      <a:gd name="connsiteY54" fmla="*/ 20472467 h 20472467"/>
                      <a:gd name="connsiteX55" fmla="*/ 10636633 w 13097604"/>
                      <a:gd name="connsiteY55" fmla="*/ 20472467 h 20472467"/>
                      <a:gd name="connsiteX56" fmla="*/ 10078262 w 13097604"/>
                      <a:gd name="connsiteY56" fmla="*/ 20472467 h 20472467"/>
                      <a:gd name="connsiteX57" fmla="*/ 9650866 w 13097604"/>
                      <a:gd name="connsiteY57" fmla="*/ 20472467 h 20472467"/>
                      <a:gd name="connsiteX58" fmla="*/ 8961519 w 13097604"/>
                      <a:gd name="connsiteY58" fmla="*/ 20472467 h 20472467"/>
                      <a:gd name="connsiteX59" fmla="*/ 8141195 w 13097604"/>
                      <a:gd name="connsiteY59" fmla="*/ 20472467 h 20472467"/>
                      <a:gd name="connsiteX60" fmla="*/ 7189895 w 13097604"/>
                      <a:gd name="connsiteY60" fmla="*/ 20472467 h 20472467"/>
                      <a:gd name="connsiteX61" fmla="*/ 6369572 w 13097604"/>
                      <a:gd name="connsiteY61" fmla="*/ 20472467 h 20472467"/>
                      <a:gd name="connsiteX62" fmla="*/ 5418272 w 13097604"/>
                      <a:gd name="connsiteY62" fmla="*/ 20472467 h 20472467"/>
                      <a:gd name="connsiteX63" fmla="*/ 4597948 w 13097604"/>
                      <a:gd name="connsiteY63" fmla="*/ 20472467 h 20472467"/>
                      <a:gd name="connsiteX64" fmla="*/ 4170553 w 13097604"/>
                      <a:gd name="connsiteY64" fmla="*/ 20472467 h 20472467"/>
                      <a:gd name="connsiteX65" fmla="*/ 3350229 w 13097604"/>
                      <a:gd name="connsiteY65" fmla="*/ 20472467 h 20472467"/>
                      <a:gd name="connsiteX66" fmla="*/ 2791858 w 13097604"/>
                      <a:gd name="connsiteY66" fmla="*/ 20472467 h 20472467"/>
                      <a:gd name="connsiteX67" fmla="*/ 2364462 w 13097604"/>
                      <a:gd name="connsiteY67" fmla="*/ 20472467 h 20472467"/>
                      <a:gd name="connsiteX68" fmla="*/ 2068043 w 13097604"/>
                      <a:gd name="connsiteY68" fmla="*/ 20472467 h 20472467"/>
                      <a:gd name="connsiteX69" fmla="*/ 1640647 w 13097604"/>
                      <a:gd name="connsiteY69" fmla="*/ 20472467 h 20472467"/>
                      <a:gd name="connsiteX70" fmla="*/ 1213252 w 13097604"/>
                      <a:gd name="connsiteY70" fmla="*/ 20472467 h 20472467"/>
                      <a:gd name="connsiteX71" fmla="*/ 0 w 13097604"/>
                      <a:gd name="connsiteY71" fmla="*/ 20472467 h 20472467"/>
                      <a:gd name="connsiteX72" fmla="*/ 0 w 13097604"/>
                      <a:gd name="connsiteY72" fmla="*/ 19790051 h 20472467"/>
                      <a:gd name="connsiteX73" fmla="*/ 0 w 13097604"/>
                      <a:gd name="connsiteY73" fmla="*/ 18698187 h 20472467"/>
                      <a:gd name="connsiteX74" fmla="*/ 0 w 13097604"/>
                      <a:gd name="connsiteY74" fmla="*/ 18015771 h 20472467"/>
                      <a:gd name="connsiteX75" fmla="*/ 0 w 13097604"/>
                      <a:gd name="connsiteY75" fmla="*/ 16923906 h 20472467"/>
                      <a:gd name="connsiteX76" fmla="*/ 0 w 13097604"/>
                      <a:gd name="connsiteY76" fmla="*/ 16241490 h 20472467"/>
                      <a:gd name="connsiteX77" fmla="*/ 0 w 13097604"/>
                      <a:gd name="connsiteY77" fmla="*/ 15354350 h 20472467"/>
                      <a:gd name="connsiteX78" fmla="*/ 0 w 13097604"/>
                      <a:gd name="connsiteY78" fmla="*/ 15286109 h 20472467"/>
                      <a:gd name="connsiteX79" fmla="*/ 0 w 13097604"/>
                      <a:gd name="connsiteY79" fmla="*/ 14194244 h 20472467"/>
                      <a:gd name="connsiteX80" fmla="*/ 0 w 13097604"/>
                      <a:gd name="connsiteY80" fmla="*/ 13716553 h 20472467"/>
                      <a:gd name="connsiteX81" fmla="*/ 0 w 13097604"/>
                      <a:gd name="connsiteY81" fmla="*/ 12829413 h 20472467"/>
                      <a:gd name="connsiteX82" fmla="*/ 0 w 13097604"/>
                      <a:gd name="connsiteY82" fmla="*/ 12761171 h 20472467"/>
                      <a:gd name="connsiteX83" fmla="*/ 0 w 13097604"/>
                      <a:gd name="connsiteY83" fmla="*/ 11669306 h 20472467"/>
                      <a:gd name="connsiteX84" fmla="*/ 0 w 13097604"/>
                      <a:gd name="connsiteY84" fmla="*/ 11191615 h 20472467"/>
                      <a:gd name="connsiteX85" fmla="*/ 0 w 13097604"/>
                      <a:gd name="connsiteY85" fmla="*/ 10509200 h 20472467"/>
                      <a:gd name="connsiteX86" fmla="*/ 0 w 13097604"/>
                      <a:gd name="connsiteY86" fmla="*/ 10236234 h 20472467"/>
                      <a:gd name="connsiteX87" fmla="*/ 0 w 13097604"/>
                      <a:gd name="connsiteY87" fmla="*/ 9349093 h 20472467"/>
                      <a:gd name="connsiteX88" fmla="*/ 0 w 13097604"/>
                      <a:gd name="connsiteY88" fmla="*/ 8257228 h 20472467"/>
                      <a:gd name="connsiteX89" fmla="*/ 0 w 13097604"/>
                      <a:gd name="connsiteY89" fmla="*/ 7779537 h 20472467"/>
                      <a:gd name="connsiteX90" fmla="*/ 0 w 13097604"/>
                      <a:gd name="connsiteY90" fmla="*/ 6687673 h 20472467"/>
                      <a:gd name="connsiteX91" fmla="*/ 0 w 13097604"/>
                      <a:gd name="connsiteY91" fmla="*/ 6005257 h 20472467"/>
                      <a:gd name="connsiteX92" fmla="*/ 0 w 13097604"/>
                      <a:gd name="connsiteY92" fmla="*/ 4913392 h 20472467"/>
                      <a:gd name="connsiteX93" fmla="*/ 0 w 13097604"/>
                      <a:gd name="connsiteY93" fmla="*/ 3821527 h 20472467"/>
                      <a:gd name="connsiteX94" fmla="*/ 0 w 13097604"/>
                      <a:gd name="connsiteY94" fmla="*/ 3548561 h 20472467"/>
                      <a:gd name="connsiteX95" fmla="*/ 0 w 13097604"/>
                      <a:gd name="connsiteY95" fmla="*/ 3070870 h 20472467"/>
                      <a:gd name="connsiteX96" fmla="*/ 0 w 13097604"/>
                      <a:gd name="connsiteY96" fmla="*/ 2388454 h 20472467"/>
                      <a:gd name="connsiteX97" fmla="*/ 0 w 13097604"/>
                      <a:gd name="connsiteY97" fmla="*/ 1706039 h 20472467"/>
                      <a:gd name="connsiteX98" fmla="*/ 0 w 13097604"/>
                      <a:gd name="connsiteY98" fmla="*/ 818899 h 20472467"/>
                      <a:gd name="connsiteX99" fmla="*/ 0 w 13097604"/>
                      <a:gd name="connsiteY99" fmla="*/ 0 h 2047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097604" h="20472467" extrusionOk="0">
                        <a:moveTo>
                          <a:pt x="0" y="0"/>
                        </a:moveTo>
                        <a:cubicBezTo>
                          <a:pt x="226475" y="-6974"/>
                          <a:pt x="285969" y="5079"/>
                          <a:pt x="558372" y="0"/>
                        </a:cubicBezTo>
                        <a:cubicBezTo>
                          <a:pt x="830775" y="-5079"/>
                          <a:pt x="742485" y="-12006"/>
                          <a:pt x="854791" y="0"/>
                        </a:cubicBezTo>
                        <a:cubicBezTo>
                          <a:pt x="967097" y="12006"/>
                          <a:pt x="1493908" y="8546"/>
                          <a:pt x="1806091" y="0"/>
                        </a:cubicBezTo>
                        <a:cubicBezTo>
                          <a:pt x="2118274" y="-8546"/>
                          <a:pt x="2187867" y="-2992"/>
                          <a:pt x="2364462" y="0"/>
                        </a:cubicBezTo>
                        <a:cubicBezTo>
                          <a:pt x="2541057" y="2992"/>
                          <a:pt x="2696846" y="-11949"/>
                          <a:pt x="2922834" y="0"/>
                        </a:cubicBezTo>
                        <a:cubicBezTo>
                          <a:pt x="3148822" y="11949"/>
                          <a:pt x="3421061" y="-19917"/>
                          <a:pt x="3874133" y="0"/>
                        </a:cubicBezTo>
                        <a:cubicBezTo>
                          <a:pt x="4327205" y="19917"/>
                          <a:pt x="4173991" y="15650"/>
                          <a:pt x="4301529" y="0"/>
                        </a:cubicBezTo>
                        <a:cubicBezTo>
                          <a:pt x="4429067" y="-15650"/>
                          <a:pt x="4934727" y="34836"/>
                          <a:pt x="5252829" y="0"/>
                        </a:cubicBezTo>
                        <a:cubicBezTo>
                          <a:pt x="5570931" y="-34836"/>
                          <a:pt x="5908287" y="16493"/>
                          <a:pt x="6204128" y="0"/>
                        </a:cubicBezTo>
                        <a:cubicBezTo>
                          <a:pt x="6499969" y="-16493"/>
                          <a:pt x="6735654" y="-18309"/>
                          <a:pt x="6893476" y="0"/>
                        </a:cubicBezTo>
                        <a:cubicBezTo>
                          <a:pt x="7051298" y="18309"/>
                          <a:pt x="7506019" y="-14834"/>
                          <a:pt x="7844775" y="0"/>
                        </a:cubicBezTo>
                        <a:cubicBezTo>
                          <a:pt x="8183531" y="14834"/>
                          <a:pt x="8134590" y="-23499"/>
                          <a:pt x="8403147" y="0"/>
                        </a:cubicBezTo>
                        <a:cubicBezTo>
                          <a:pt x="8671704" y="23499"/>
                          <a:pt x="8689113" y="4781"/>
                          <a:pt x="8961519" y="0"/>
                        </a:cubicBezTo>
                        <a:cubicBezTo>
                          <a:pt x="9233925" y="-4781"/>
                          <a:pt x="9404397" y="-336"/>
                          <a:pt x="9781842" y="0"/>
                        </a:cubicBezTo>
                        <a:cubicBezTo>
                          <a:pt x="10159287" y="336"/>
                          <a:pt x="10184735" y="17850"/>
                          <a:pt x="10340214" y="0"/>
                        </a:cubicBezTo>
                        <a:cubicBezTo>
                          <a:pt x="10495693" y="-17850"/>
                          <a:pt x="10943400" y="7584"/>
                          <a:pt x="11291513" y="0"/>
                        </a:cubicBezTo>
                        <a:cubicBezTo>
                          <a:pt x="11639626" y="-7584"/>
                          <a:pt x="11977195" y="19615"/>
                          <a:pt x="12242813" y="0"/>
                        </a:cubicBezTo>
                        <a:cubicBezTo>
                          <a:pt x="12508431" y="-19615"/>
                          <a:pt x="12787760" y="-6799"/>
                          <a:pt x="13097604" y="0"/>
                        </a:cubicBezTo>
                        <a:cubicBezTo>
                          <a:pt x="13098358" y="160085"/>
                          <a:pt x="13117774" y="375094"/>
                          <a:pt x="13097604" y="477691"/>
                        </a:cubicBezTo>
                        <a:cubicBezTo>
                          <a:pt x="13077434" y="580288"/>
                          <a:pt x="13094679" y="529355"/>
                          <a:pt x="13097604" y="545932"/>
                        </a:cubicBezTo>
                        <a:cubicBezTo>
                          <a:pt x="13100529" y="562509"/>
                          <a:pt x="13097922" y="711358"/>
                          <a:pt x="13097604" y="818899"/>
                        </a:cubicBezTo>
                        <a:cubicBezTo>
                          <a:pt x="13097286" y="926440"/>
                          <a:pt x="13135268" y="1406747"/>
                          <a:pt x="13097604" y="1706039"/>
                        </a:cubicBezTo>
                        <a:cubicBezTo>
                          <a:pt x="13059940" y="2005331"/>
                          <a:pt x="13080061" y="2075548"/>
                          <a:pt x="13097604" y="2183730"/>
                        </a:cubicBezTo>
                        <a:cubicBezTo>
                          <a:pt x="13115147" y="2291912"/>
                          <a:pt x="13092312" y="2394261"/>
                          <a:pt x="13097604" y="2456696"/>
                        </a:cubicBezTo>
                        <a:cubicBezTo>
                          <a:pt x="13102896" y="2519131"/>
                          <a:pt x="13113613" y="3157065"/>
                          <a:pt x="13097604" y="3343836"/>
                        </a:cubicBezTo>
                        <a:cubicBezTo>
                          <a:pt x="13081595" y="3530607"/>
                          <a:pt x="13113554" y="3875874"/>
                          <a:pt x="13097604" y="4026252"/>
                        </a:cubicBezTo>
                        <a:cubicBezTo>
                          <a:pt x="13081654" y="4176630"/>
                          <a:pt x="13071539" y="4550091"/>
                          <a:pt x="13097604" y="4708667"/>
                        </a:cubicBezTo>
                        <a:cubicBezTo>
                          <a:pt x="13123669" y="4867244"/>
                          <a:pt x="13072107" y="5260834"/>
                          <a:pt x="13097604" y="5800532"/>
                        </a:cubicBezTo>
                        <a:cubicBezTo>
                          <a:pt x="13123101" y="6340231"/>
                          <a:pt x="13054477" y="6429503"/>
                          <a:pt x="13097604" y="6687673"/>
                        </a:cubicBezTo>
                        <a:cubicBezTo>
                          <a:pt x="13140731" y="6945843"/>
                          <a:pt x="13096704" y="6729031"/>
                          <a:pt x="13097604" y="6755914"/>
                        </a:cubicBezTo>
                        <a:cubicBezTo>
                          <a:pt x="13098504" y="6782797"/>
                          <a:pt x="13082972" y="7041370"/>
                          <a:pt x="13097604" y="7233605"/>
                        </a:cubicBezTo>
                        <a:cubicBezTo>
                          <a:pt x="13112236" y="7425840"/>
                          <a:pt x="13062911" y="7888653"/>
                          <a:pt x="13097604" y="8325470"/>
                        </a:cubicBezTo>
                        <a:cubicBezTo>
                          <a:pt x="13132297" y="8762288"/>
                          <a:pt x="13092072" y="8779367"/>
                          <a:pt x="13097604" y="9007885"/>
                        </a:cubicBezTo>
                        <a:cubicBezTo>
                          <a:pt x="13103136" y="9236404"/>
                          <a:pt x="13104511" y="9604269"/>
                          <a:pt x="13097604" y="9895026"/>
                        </a:cubicBezTo>
                        <a:cubicBezTo>
                          <a:pt x="13090697" y="10185783"/>
                          <a:pt x="13080521" y="10257717"/>
                          <a:pt x="13097604" y="10372717"/>
                        </a:cubicBezTo>
                        <a:cubicBezTo>
                          <a:pt x="13114687" y="10487717"/>
                          <a:pt x="13080282" y="10779595"/>
                          <a:pt x="13097604" y="11055132"/>
                        </a:cubicBezTo>
                        <a:cubicBezTo>
                          <a:pt x="13114926" y="11330670"/>
                          <a:pt x="13104726" y="11773621"/>
                          <a:pt x="13097604" y="12146997"/>
                        </a:cubicBezTo>
                        <a:cubicBezTo>
                          <a:pt x="13090482" y="12520373"/>
                          <a:pt x="13085197" y="12349359"/>
                          <a:pt x="13097604" y="12419963"/>
                        </a:cubicBezTo>
                        <a:cubicBezTo>
                          <a:pt x="13110011" y="12490567"/>
                          <a:pt x="13123535" y="12989866"/>
                          <a:pt x="13097604" y="13307104"/>
                        </a:cubicBezTo>
                        <a:cubicBezTo>
                          <a:pt x="13071673" y="13624342"/>
                          <a:pt x="13105849" y="13511627"/>
                          <a:pt x="13097604" y="13580070"/>
                        </a:cubicBezTo>
                        <a:cubicBezTo>
                          <a:pt x="13089359" y="13648513"/>
                          <a:pt x="13117847" y="13957964"/>
                          <a:pt x="13097604" y="14262485"/>
                        </a:cubicBezTo>
                        <a:cubicBezTo>
                          <a:pt x="13077361" y="14567007"/>
                          <a:pt x="13098004" y="14803213"/>
                          <a:pt x="13097604" y="15149626"/>
                        </a:cubicBezTo>
                        <a:cubicBezTo>
                          <a:pt x="13097204" y="15496039"/>
                          <a:pt x="13100953" y="15201150"/>
                          <a:pt x="13097604" y="15217867"/>
                        </a:cubicBezTo>
                        <a:cubicBezTo>
                          <a:pt x="13094255" y="15234584"/>
                          <a:pt x="13096905" y="15269935"/>
                          <a:pt x="13097604" y="15286109"/>
                        </a:cubicBezTo>
                        <a:cubicBezTo>
                          <a:pt x="13098303" y="15302283"/>
                          <a:pt x="13152050" y="16076966"/>
                          <a:pt x="13097604" y="16377974"/>
                        </a:cubicBezTo>
                        <a:cubicBezTo>
                          <a:pt x="13043158" y="16678983"/>
                          <a:pt x="13107009" y="16741880"/>
                          <a:pt x="13097604" y="17060389"/>
                        </a:cubicBezTo>
                        <a:cubicBezTo>
                          <a:pt x="13088199" y="17378898"/>
                          <a:pt x="13098702" y="17112511"/>
                          <a:pt x="13097604" y="17128631"/>
                        </a:cubicBezTo>
                        <a:cubicBezTo>
                          <a:pt x="13096506" y="17144751"/>
                          <a:pt x="13091225" y="17504147"/>
                          <a:pt x="13097604" y="17811046"/>
                        </a:cubicBezTo>
                        <a:cubicBezTo>
                          <a:pt x="13103983" y="18117945"/>
                          <a:pt x="13043917" y="18413361"/>
                          <a:pt x="13097604" y="18902911"/>
                        </a:cubicBezTo>
                        <a:cubicBezTo>
                          <a:pt x="13151291" y="19392462"/>
                          <a:pt x="13083354" y="19152280"/>
                          <a:pt x="13097604" y="19380602"/>
                        </a:cubicBezTo>
                        <a:cubicBezTo>
                          <a:pt x="13111854" y="19608924"/>
                          <a:pt x="13075429" y="19696301"/>
                          <a:pt x="13097604" y="19858293"/>
                        </a:cubicBezTo>
                        <a:cubicBezTo>
                          <a:pt x="13119779" y="20020285"/>
                          <a:pt x="13070390" y="20275652"/>
                          <a:pt x="13097604" y="20472467"/>
                        </a:cubicBezTo>
                        <a:cubicBezTo>
                          <a:pt x="12929899" y="20507969"/>
                          <a:pt x="12648959" y="20447473"/>
                          <a:pt x="12277280" y="20472467"/>
                        </a:cubicBezTo>
                        <a:cubicBezTo>
                          <a:pt x="11905601" y="20497461"/>
                          <a:pt x="11892483" y="20502205"/>
                          <a:pt x="11587933" y="20472467"/>
                        </a:cubicBezTo>
                        <a:cubicBezTo>
                          <a:pt x="11283383" y="20442729"/>
                          <a:pt x="10980450" y="20460280"/>
                          <a:pt x="10636633" y="20472467"/>
                        </a:cubicBezTo>
                        <a:cubicBezTo>
                          <a:pt x="10292816" y="20484654"/>
                          <a:pt x="10300673" y="20479785"/>
                          <a:pt x="10078262" y="20472467"/>
                        </a:cubicBezTo>
                        <a:cubicBezTo>
                          <a:pt x="9855851" y="20465149"/>
                          <a:pt x="9754122" y="20466459"/>
                          <a:pt x="9650866" y="20472467"/>
                        </a:cubicBezTo>
                        <a:cubicBezTo>
                          <a:pt x="9547610" y="20478475"/>
                          <a:pt x="9104806" y="20503307"/>
                          <a:pt x="8961519" y="20472467"/>
                        </a:cubicBezTo>
                        <a:cubicBezTo>
                          <a:pt x="8818232" y="20441627"/>
                          <a:pt x="8419040" y="20482966"/>
                          <a:pt x="8141195" y="20472467"/>
                        </a:cubicBezTo>
                        <a:cubicBezTo>
                          <a:pt x="7863350" y="20461968"/>
                          <a:pt x="7476863" y="20513102"/>
                          <a:pt x="7189895" y="20472467"/>
                        </a:cubicBezTo>
                        <a:cubicBezTo>
                          <a:pt x="6902927" y="20431832"/>
                          <a:pt x="6565095" y="20454691"/>
                          <a:pt x="6369572" y="20472467"/>
                        </a:cubicBezTo>
                        <a:cubicBezTo>
                          <a:pt x="6174049" y="20490243"/>
                          <a:pt x="5618053" y="20441634"/>
                          <a:pt x="5418272" y="20472467"/>
                        </a:cubicBezTo>
                        <a:cubicBezTo>
                          <a:pt x="5218491" y="20503300"/>
                          <a:pt x="4975086" y="20489361"/>
                          <a:pt x="4597948" y="20472467"/>
                        </a:cubicBezTo>
                        <a:cubicBezTo>
                          <a:pt x="4220810" y="20455573"/>
                          <a:pt x="4311707" y="20468974"/>
                          <a:pt x="4170553" y="20472467"/>
                        </a:cubicBezTo>
                        <a:cubicBezTo>
                          <a:pt x="4029400" y="20475960"/>
                          <a:pt x="3567257" y="20468049"/>
                          <a:pt x="3350229" y="20472467"/>
                        </a:cubicBezTo>
                        <a:cubicBezTo>
                          <a:pt x="3133201" y="20476885"/>
                          <a:pt x="2945833" y="20476546"/>
                          <a:pt x="2791858" y="20472467"/>
                        </a:cubicBezTo>
                        <a:cubicBezTo>
                          <a:pt x="2637883" y="20468388"/>
                          <a:pt x="2487715" y="20483707"/>
                          <a:pt x="2364462" y="20472467"/>
                        </a:cubicBezTo>
                        <a:cubicBezTo>
                          <a:pt x="2241209" y="20461227"/>
                          <a:pt x="2151605" y="20462118"/>
                          <a:pt x="2068043" y="20472467"/>
                        </a:cubicBezTo>
                        <a:cubicBezTo>
                          <a:pt x="1984481" y="20482816"/>
                          <a:pt x="1732234" y="20486574"/>
                          <a:pt x="1640647" y="20472467"/>
                        </a:cubicBezTo>
                        <a:cubicBezTo>
                          <a:pt x="1549060" y="20458360"/>
                          <a:pt x="1343621" y="20485692"/>
                          <a:pt x="1213252" y="20472467"/>
                        </a:cubicBezTo>
                        <a:cubicBezTo>
                          <a:pt x="1082884" y="20459242"/>
                          <a:pt x="481476" y="20462467"/>
                          <a:pt x="0" y="20472467"/>
                        </a:cubicBezTo>
                        <a:cubicBezTo>
                          <a:pt x="-27911" y="20166156"/>
                          <a:pt x="32870" y="19975428"/>
                          <a:pt x="0" y="19790051"/>
                        </a:cubicBezTo>
                        <a:cubicBezTo>
                          <a:pt x="-32870" y="19604674"/>
                          <a:pt x="-40015" y="19010690"/>
                          <a:pt x="0" y="18698187"/>
                        </a:cubicBezTo>
                        <a:cubicBezTo>
                          <a:pt x="40015" y="18385684"/>
                          <a:pt x="-16716" y="18234458"/>
                          <a:pt x="0" y="18015771"/>
                        </a:cubicBezTo>
                        <a:cubicBezTo>
                          <a:pt x="16716" y="17797084"/>
                          <a:pt x="35554" y="17458224"/>
                          <a:pt x="0" y="16923906"/>
                        </a:cubicBezTo>
                        <a:cubicBezTo>
                          <a:pt x="-35554" y="16389588"/>
                          <a:pt x="14727" y="16431771"/>
                          <a:pt x="0" y="16241490"/>
                        </a:cubicBezTo>
                        <a:cubicBezTo>
                          <a:pt x="-14727" y="16051209"/>
                          <a:pt x="39016" y="15639051"/>
                          <a:pt x="0" y="15354350"/>
                        </a:cubicBezTo>
                        <a:cubicBezTo>
                          <a:pt x="-39016" y="15069649"/>
                          <a:pt x="-410" y="15313791"/>
                          <a:pt x="0" y="15286109"/>
                        </a:cubicBezTo>
                        <a:cubicBezTo>
                          <a:pt x="410" y="15258427"/>
                          <a:pt x="-41940" y="14455299"/>
                          <a:pt x="0" y="14194244"/>
                        </a:cubicBezTo>
                        <a:cubicBezTo>
                          <a:pt x="41940" y="13933189"/>
                          <a:pt x="2172" y="13884130"/>
                          <a:pt x="0" y="13716553"/>
                        </a:cubicBezTo>
                        <a:cubicBezTo>
                          <a:pt x="-2172" y="13548976"/>
                          <a:pt x="-35257" y="13195940"/>
                          <a:pt x="0" y="12829413"/>
                        </a:cubicBezTo>
                        <a:cubicBezTo>
                          <a:pt x="35257" y="12462886"/>
                          <a:pt x="-2130" y="12784209"/>
                          <a:pt x="0" y="12761171"/>
                        </a:cubicBezTo>
                        <a:cubicBezTo>
                          <a:pt x="2130" y="12738133"/>
                          <a:pt x="17860" y="11957774"/>
                          <a:pt x="0" y="11669306"/>
                        </a:cubicBezTo>
                        <a:cubicBezTo>
                          <a:pt x="-17860" y="11380839"/>
                          <a:pt x="-16243" y="11345868"/>
                          <a:pt x="0" y="11191615"/>
                        </a:cubicBezTo>
                        <a:cubicBezTo>
                          <a:pt x="16243" y="11037362"/>
                          <a:pt x="29441" y="10777638"/>
                          <a:pt x="0" y="10509200"/>
                        </a:cubicBezTo>
                        <a:cubicBezTo>
                          <a:pt x="-29441" y="10240763"/>
                          <a:pt x="-2594" y="10291847"/>
                          <a:pt x="0" y="10236234"/>
                        </a:cubicBezTo>
                        <a:cubicBezTo>
                          <a:pt x="2594" y="10180621"/>
                          <a:pt x="6396" y="9669921"/>
                          <a:pt x="0" y="9349093"/>
                        </a:cubicBezTo>
                        <a:cubicBezTo>
                          <a:pt x="-6396" y="9028265"/>
                          <a:pt x="-40891" y="8671488"/>
                          <a:pt x="0" y="8257228"/>
                        </a:cubicBezTo>
                        <a:cubicBezTo>
                          <a:pt x="40891" y="7842968"/>
                          <a:pt x="17718" y="7886113"/>
                          <a:pt x="0" y="7779537"/>
                        </a:cubicBezTo>
                        <a:cubicBezTo>
                          <a:pt x="-17718" y="7672961"/>
                          <a:pt x="39214" y="6998137"/>
                          <a:pt x="0" y="6687673"/>
                        </a:cubicBezTo>
                        <a:cubicBezTo>
                          <a:pt x="-39214" y="6377209"/>
                          <a:pt x="20470" y="6302221"/>
                          <a:pt x="0" y="6005257"/>
                        </a:cubicBezTo>
                        <a:cubicBezTo>
                          <a:pt x="-20470" y="5708293"/>
                          <a:pt x="-38209" y="5384725"/>
                          <a:pt x="0" y="4913392"/>
                        </a:cubicBezTo>
                        <a:cubicBezTo>
                          <a:pt x="38209" y="4442060"/>
                          <a:pt x="-50760" y="4089181"/>
                          <a:pt x="0" y="3821527"/>
                        </a:cubicBezTo>
                        <a:cubicBezTo>
                          <a:pt x="50760" y="3553874"/>
                          <a:pt x="-10315" y="3619743"/>
                          <a:pt x="0" y="3548561"/>
                        </a:cubicBezTo>
                        <a:cubicBezTo>
                          <a:pt x="10315" y="3477379"/>
                          <a:pt x="-20766" y="3262183"/>
                          <a:pt x="0" y="3070870"/>
                        </a:cubicBezTo>
                        <a:cubicBezTo>
                          <a:pt x="20766" y="2879557"/>
                          <a:pt x="4894" y="2715711"/>
                          <a:pt x="0" y="2388454"/>
                        </a:cubicBezTo>
                        <a:cubicBezTo>
                          <a:pt x="-4894" y="2061197"/>
                          <a:pt x="-30146" y="1952427"/>
                          <a:pt x="0" y="1706039"/>
                        </a:cubicBezTo>
                        <a:cubicBezTo>
                          <a:pt x="30146" y="1459651"/>
                          <a:pt x="-37989" y="1021749"/>
                          <a:pt x="0" y="818899"/>
                        </a:cubicBezTo>
                        <a:cubicBezTo>
                          <a:pt x="37989" y="616049"/>
                          <a:pt x="-39364" y="381270"/>
                          <a:pt x="0" y="0"/>
                        </a:cubicBezTo>
                        <a:close/>
                      </a:path>
                    </a:pathLst>
                  </a:custGeom>
                  <ask:type>
                    <ask:lineSketchNone/>
                  </ask:type>
                </ask:lineSketchStyleProps>
              </a:ext>
            </a:extLst>
          </a:ln>
        </p:spPr>
        <p:txBody>
          <a:bodyPr wrap="square" lIns="90000" rtlCol="0">
            <a:noAutofit/>
          </a:bodyPr>
          <a:lstStyle/>
          <a:p>
            <a:pPr algn="just"/>
            <a:endParaRPr lang="de-DE" sz="31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marL="457200" indent="-457200" algn="just">
              <a:buFont typeface="Arial" panose="020B0604020202020204" pitchFamily="34" charset="0"/>
              <a:buChar char="•"/>
            </a:pPr>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ctr"/>
            <a:endParaRPr lang="de-DE" sz="6000" b="1" dirty="0">
              <a:solidFill>
                <a:srgbClr val="C0504D"/>
              </a:solidFill>
              <a:latin typeface="Avenir" panose="02000503020000020003" pitchFamily="2" charset="0"/>
              <a:ea typeface="Apple Color Emoji" pitchFamily="2" charset="0"/>
              <a:cs typeface="Adelle Sans Devanagari" panose="02000503000000020004" pitchFamily="2" charset="-78"/>
            </a:endParaRPr>
          </a:p>
          <a:p>
            <a:pPr algn="ctr"/>
            <a:endParaRPr lang="de-DE" sz="6000" b="1" dirty="0">
              <a:solidFill>
                <a:srgbClr val="C0504D"/>
              </a:solidFill>
              <a:latin typeface="Avenir" panose="02000503020000020003" pitchFamily="2" charset="0"/>
              <a:ea typeface="Apple Color Emoji" pitchFamily="2" charset="0"/>
              <a:cs typeface="Adelle Sans Devanagari" panose="02000503000000020004" pitchFamily="2" charset="-78"/>
            </a:endParaRPr>
          </a:p>
          <a:p>
            <a:pPr algn="ctr"/>
            <a:endParaRPr lang="de-DE" sz="6000" b="1" dirty="0">
              <a:solidFill>
                <a:srgbClr val="C0504D"/>
              </a:solidFill>
              <a:latin typeface="Avenir" panose="02000503020000020003" pitchFamily="2" charset="0"/>
              <a:ea typeface="Apple Color Emoji" pitchFamily="2" charset="0"/>
              <a:cs typeface="Adelle Sans Devanagari" panose="02000503000000020004" pitchFamily="2" charset="-78"/>
            </a:endParaRPr>
          </a:p>
        </p:txBody>
      </p:sp>
      <p:sp>
        <p:nvSpPr>
          <p:cNvPr id="49" name="Textfeld 48">
            <a:extLst>
              <a:ext uri="{FF2B5EF4-FFF2-40B4-BE49-F238E27FC236}">
                <a16:creationId xmlns:a16="http://schemas.microsoft.com/office/drawing/2014/main" id="{B7CEA7FB-A187-6EBF-C24B-9F48FADD2A4F}"/>
              </a:ext>
            </a:extLst>
          </p:cNvPr>
          <p:cNvSpPr txBox="1"/>
          <p:nvPr/>
        </p:nvSpPr>
        <p:spPr>
          <a:xfrm>
            <a:off x="15337809" y="5477266"/>
            <a:ext cx="13285987" cy="19640126"/>
          </a:xfrm>
          <a:prstGeom prst="rect">
            <a:avLst/>
          </a:prstGeom>
          <a:noFill/>
          <a:ln>
            <a:solidFill>
              <a:srgbClr val="C0504D"/>
            </a:solidFill>
          </a:ln>
        </p:spPr>
        <p:txBody>
          <a:bodyPr wrap="square" rtlCol="0">
            <a:noAutofit/>
          </a:bodyPr>
          <a:lstStyle/>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p:txBody>
      </p:sp>
      <p:sp>
        <p:nvSpPr>
          <p:cNvPr id="17" name="Line 113">
            <a:extLst>
              <a:ext uri="{FF2B5EF4-FFF2-40B4-BE49-F238E27FC236}">
                <a16:creationId xmlns:a16="http://schemas.microsoft.com/office/drawing/2014/main" id="{3B108AE6-9634-4B1C-5827-E39FB0C2C216}"/>
              </a:ext>
            </a:extLst>
          </p:cNvPr>
          <p:cNvSpPr>
            <a:spLocks noChangeShapeType="1"/>
          </p:cNvSpPr>
          <p:nvPr/>
        </p:nvSpPr>
        <p:spPr bwMode="auto">
          <a:xfrm>
            <a:off x="-1421853" y="42841087"/>
            <a:ext cx="27647900" cy="0"/>
          </a:xfrm>
          <a:prstGeom prst="line">
            <a:avLst/>
          </a:prstGeom>
          <a:noFill/>
          <a:ln w="15875" cap="rnd">
            <a:solidFill>
              <a:srgbClr val="64646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latin typeface="Avenir" panose="02000503020000020003" pitchFamily="2" charset="0"/>
              <a:ea typeface="Apple Color Emoji" pitchFamily="2" charset="0"/>
              <a:cs typeface="Adelle Sans Devanagari" panose="02000503000000020004" pitchFamily="2" charset="-78"/>
            </a:endParaRPr>
          </a:p>
        </p:txBody>
      </p:sp>
      <p:sp>
        <p:nvSpPr>
          <p:cNvPr id="5" name="Textfeld 4">
            <a:extLst>
              <a:ext uri="{FF2B5EF4-FFF2-40B4-BE49-F238E27FC236}">
                <a16:creationId xmlns:a16="http://schemas.microsoft.com/office/drawing/2014/main" id="{4BBE535C-BED1-A852-9B3A-E528A07BBC3F}"/>
              </a:ext>
            </a:extLst>
          </p:cNvPr>
          <p:cNvSpPr txBox="1"/>
          <p:nvPr/>
        </p:nvSpPr>
        <p:spPr>
          <a:xfrm>
            <a:off x="1318608" y="1030055"/>
            <a:ext cx="27234865" cy="1938992"/>
          </a:xfrm>
          <a:prstGeom prst="rect">
            <a:avLst/>
          </a:prstGeom>
          <a:noFill/>
        </p:spPr>
        <p:txBody>
          <a:bodyPr wrap="square">
            <a:spAutoFit/>
          </a:bodyPr>
          <a:lstStyle/>
          <a:p>
            <a:r>
              <a:rPr lang="de-DE" sz="6000" b="1" dirty="0">
                <a:solidFill>
                  <a:srgbClr val="C0504D"/>
                </a:solidFill>
                <a:latin typeface="Avenir Book" panose="02000503020000020003" pitchFamily="2" charset="0"/>
              </a:rPr>
              <a:t>Organisationsentwicklung in den Görlitzer Werkstätten:</a:t>
            </a:r>
            <a:br>
              <a:rPr lang="de-DE" sz="6000" b="1" dirty="0">
                <a:solidFill>
                  <a:srgbClr val="C0504D"/>
                </a:solidFill>
                <a:latin typeface="Avenir Book" panose="02000503020000020003" pitchFamily="2" charset="0"/>
              </a:rPr>
            </a:br>
            <a:r>
              <a:rPr lang="de-DE" sz="6000" b="1" dirty="0">
                <a:solidFill>
                  <a:srgbClr val="C0504D"/>
                </a:solidFill>
                <a:latin typeface="Avenir Book" panose="02000503020000020003" pitchFamily="2" charset="0"/>
              </a:rPr>
              <a:t>ein partizipatives Workshopkonzept </a:t>
            </a:r>
          </a:p>
        </p:txBody>
      </p:sp>
      <p:pic>
        <p:nvPicPr>
          <p:cNvPr id="7" name="Grafik 6" descr="Ein Bild, das Menschliches Gesicht, Person, Lächeln, Kleidung enthält.&#10;&#10;Automatisch generierte Beschreibung">
            <a:extLst>
              <a:ext uri="{FF2B5EF4-FFF2-40B4-BE49-F238E27FC236}">
                <a16:creationId xmlns:a16="http://schemas.microsoft.com/office/drawing/2014/main" id="{63E6FD27-928C-432F-6707-6B4F0AC9D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1985" y="3743318"/>
            <a:ext cx="3480199" cy="4190445"/>
          </a:xfrm>
          <a:prstGeom prst="rect">
            <a:avLst/>
          </a:prstGeom>
        </p:spPr>
      </p:pic>
      <p:pic>
        <p:nvPicPr>
          <p:cNvPr id="21" name="Grafik 20">
            <a:extLst>
              <a:ext uri="{FF2B5EF4-FFF2-40B4-BE49-F238E27FC236}">
                <a16:creationId xmlns:a16="http://schemas.microsoft.com/office/drawing/2014/main" id="{F8D2E067-AEB0-7F41-EA56-3D036C62E5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1602" y="851621"/>
            <a:ext cx="7402194" cy="2418969"/>
          </a:xfrm>
          <a:prstGeom prst="rect">
            <a:avLst/>
          </a:prstGeom>
        </p:spPr>
      </p:pic>
      <p:sp>
        <p:nvSpPr>
          <p:cNvPr id="8" name="Textfeld 7">
            <a:extLst>
              <a:ext uri="{FF2B5EF4-FFF2-40B4-BE49-F238E27FC236}">
                <a16:creationId xmlns:a16="http://schemas.microsoft.com/office/drawing/2014/main" id="{1F73F779-9DDC-D818-33EC-AB39D4C254B0}"/>
              </a:ext>
            </a:extLst>
          </p:cNvPr>
          <p:cNvSpPr txBox="1"/>
          <p:nvPr/>
        </p:nvSpPr>
        <p:spPr>
          <a:xfrm>
            <a:off x="1973015" y="7883478"/>
            <a:ext cx="9230110" cy="923330"/>
          </a:xfrm>
          <a:prstGeom prst="rect">
            <a:avLst/>
          </a:prstGeom>
          <a:solidFill>
            <a:schemeClr val="bg1"/>
          </a:solidFill>
        </p:spPr>
        <p:txBody>
          <a:bodyPr wrap="square" rtlCol="0">
            <a:spAutoFit/>
          </a:bodyPr>
          <a:lstStyle/>
          <a:p>
            <a:pPr marL="0" marR="0" lvl="0" indent="0" algn="ctr" defTabSz="4176431"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dirty="0">
                <a:ln>
                  <a:noFill/>
                </a:ln>
                <a:solidFill>
                  <a:srgbClr val="C0504D"/>
                </a:solidFill>
                <a:effectLst/>
                <a:uLnTx/>
                <a:uFillTx/>
                <a:latin typeface="Avenir" panose="02000503020000020003" pitchFamily="2" charset="0"/>
                <a:ea typeface="Apple Color Emoji" pitchFamily="2" charset="0"/>
                <a:cs typeface="Adelle Sans Devanagari" panose="02000503000000020004" pitchFamily="2" charset="-78"/>
              </a:rPr>
              <a:t>Theoretischer Hintergrund</a:t>
            </a:r>
            <a:endParaRPr kumimoji="0" lang="de-DE" sz="3200" b="0" i="0" u="none" strike="noStrike" kern="1200" cap="none" spc="0" normalizeH="0" baseline="0" noProof="0" dirty="0">
              <a:ln>
                <a:noFill/>
              </a:ln>
              <a:solidFill>
                <a:srgbClr val="5A9E15"/>
              </a:solidFill>
              <a:effectLst/>
              <a:uLnTx/>
              <a:uFillTx/>
              <a:latin typeface="Avenir" panose="02000503020000020003" pitchFamily="2" charset="0"/>
              <a:ea typeface="Apple Color Emoji" pitchFamily="2" charset="0"/>
              <a:cs typeface="Adelle Sans Devanagari" panose="02000503000000020004" pitchFamily="2" charset="-78"/>
            </a:endParaRPr>
          </a:p>
        </p:txBody>
      </p:sp>
      <p:sp>
        <p:nvSpPr>
          <p:cNvPr id="9" name="Textfeld 8">
            <a:extLst>
              <a:ext uri="{FF2B5EF4-FFF2-40B4-BE49-F238E27FC236}">
                <a16:creationId xmlns:a16="http://schemas.microsoft.com/office/drawing/2014/main" id="{A350E716-9598-D39C-6BF8-BA5F6B60D6EB}"/>
              </a:ext>
            </a:extLst>
          </p:cNvPr>
          <p:cNvSpPr txBox="1"/>
          <p:nvPr/>
        </p:nvSpPr>
        <p:spPr>
          <a:xfrm>
            <a:off x="1973015" y="8809311"/>
            <a:ext cx="12150586" cy="11541621"/>
          </a:xfrm>
          <a:prstGeom prst="rect">
            <a:avLst/>
          </a:prstGeom>
          <a:noFill/>
        </p:spPr>
        <p:txBody>
          <a:bodyPr wrap="square" rtlCol="0">
            <a:spAutoFit/>
          </a:bodyPr>
          <a:lstStyle/>
          <a:p>
            <a:pPr marL="0" marR="0" lvl="0" indent="0" algn="just" defTabSz="4176431" rtl="0" eaLnBrk="1" fontAlgn="auto" latinLnBrk="0" hangingPunct="1">
              <a:lnSpc>
                <a:spcPct val="100000"/>
              </a:lnSpc>
              <a:spcBef>
                <a:spcPts val="0"/>
              </a:spcBef>
              <a:spcAft>
                <a:spcPts val="0"/>
              </a:spcAft>
              <a:buClrTx/>
              <a:buSzTx/>
              <a:buFontTx/>
              <a:buNone/>
              <a:tabLst/>
              <a:defRPr/>
            </a:pP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Menschen mit Behinderung haben ein Recht auf Teilhabe am Arbeitsleben, so steht es in der UN-Behindertenrechtskonvention</a:t>
            </a:r>
            <a:r>
              <a:rPr kumimoji="0" lang="de-DE" sz="3100" b="0" i="0" u="none" strike="noStrike" kern="1200" cap="none" spc="0" normalizeH="0" baseline="3000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 1</a:t>
            </a: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 Im Alltag werden jedoch viele Menschen mit Behinderung vom allgemeinen Arbeitsmarkt ausgeschlossen</a:t>
            </a:r>
            <a:r>
              <a:rPr kumimoji="0" lang="de-DE" sz="3100" b="0" i="0" u="none" strike="noStrike" kern="1200" cap="none" spc="0" normalizeH="0" baseline="3000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2</a:t>
            </a: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a:t>
            </a:r>
            <a:r>
              <a:rPr kumimoji="0" lang="de-DE" sz="3100" b="0" i="0" u="none" strike="noStrike" kern="1200" cap="none" spc="0" normalizeH="0" baseline="3000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 </a:t>
            </a: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was bei einem bestehenden Erwerbswunsch häufig zur Beschäftigung in Werkstätten für Menschen mit Behinderung (WfbM) führt. In den Görlitzer Werkstätten wird 310 Menschen mit Behinderung die Teilhabe am Arbeitsleben ermöglicht, wobei sie von Fachkräften in verschiedenen Bereichen angeleitet werden</a:t>
            </a:r>
            <a:r>
              <a:rPr kumimoji="0" lang="de-DE" sz="3100" b="0" i="0" u="none" strike="noStrike" kern="1200" cap="none" spc="0" normalizeH="0" baseline="3000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2</a:t>
            </a: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a:t>
            </a:r>
          </a:p>
          <a:p>
            <a:pPr marL="0" marR="0" lvl="0" indent="0" algn="just" defTabSz="4176431" rtl="0" eaLnBrk="1" fontAlgn="auto" latinLnBrk="0" hangingPunct="1">
              <a:lnSpc>
                <a:spcPct val="100000"/>
              </a:lnSpc>
              <a:spcBef>
                <a:spcPts val="0"/>
              </a:spcBef>
              <a:spcAft>
                <a:spcPts val="0"/>
              </a:spcAft>
              <a:buClrTx/>
              <a:buSzTx/>
              <a:buFontTx/>
              <a:buNone/>
              <a:tabLst/>
              <a:defRPr/>
            </a:pPr>
            <a:r>
              <a:rPr kumimoji="0" lang="de-DE" sz="3100" b="1"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Arbeit erfüllt verschiedene Bedürfnisse und Funktionen zum Erhalt psychischer Gesundheit und des Wohlbefindens</a:t>
            </a:r>
            <a:r>
              <a:rPr kumimoji="0" lang="de-DE" sz="3100" b="1" i="0" u="none" strike="noStrike" kern="1200" cap="none" spc="0" normalizeH="0" baseline="3000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3</a:t>
            </a:r>
            <a:r>
              <a:rPr kumimoji="0" lang="de-DE" sz="3100" b="1"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 </a:t>
            </a:r>
          </a:p>
          <a:p>
            <a:pPr marL="457200" marR="0" lvl="0" indent="-457200" algn="just" defTabSz="417643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soziale Eingebundenheit, Autonomie und Kompetenz</a:t>
            </a:r>
            <a:r>
              <a:rPr kumimoji="0" lang="de-DE" sz="3100" b="0" i="0" u="none" strike="noStrike" kern="1200" cap="none" spc="0" normalizeH="0" baseline="3000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4</a:t>
            </a:r>
            <a:endPar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endParaRPr>
          </a:p>
          <a:p>
            <a:pPr marL="457200" marR="0" lvl="0" indent="-457200" algn="just" defTabSz="417643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Bedeutsamkeits- und Einflusserleben </a:t>
            </a: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sym typeface="Wingdings" pitchFamily="2" charset="2"/>
              </a:rPr>
              <a:t> </a:t>
            </a: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psychologisches Empowerment</a:t>
            </a:r>
            <a:r>
              <a:rPr kumimoji="0" lang="de-DE" sz="3100" b="0" i="0" u="none" strike="noStrike" kern="1200" cap="none" spc="0" normalizeH="0" baseline="3000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5</a:t>
            </a:r>
            <a:endPar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endParaRPr>
          </a:p>
          <a:p>
            <a:pPr marL="0" marR="0" lvl="0" indent="0" algn="just" defTabSz="4176431" rtl="0" eaLnBrk="1" fontAlgn="auto" latinLnBrk="0" hangingPunct="1">
              <a:lnSpc>
                <a:spcPct val="100000"/>
              </a:lnSpc>
              <a:spcBef>
                <a:spcPts val="0"/>
              </a:spcBef>
              <a:spcAft>
                <a:spcPts val="0"/>
              </a:spcAft>
              <a:buClrTx/>
              <a:buSzTx/>
              <a:buFontTx/>
              <a:buNone/>
              <a:tabLst/>
              <a:defRPr/>
            </a:pPr>
            <a:r>
              <a:rPr kumimoji="0" lang="de-DE" sz="3100" b="1"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Arbeit für Menschen mit Behinderung: </a:t>
            </a:r>
          </a:p>
          <a:p>
            <a:pPr marL="457200" marR="0" lvl="0" indent="-457200" algn="just" defTabSz="417643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Schutz vor sozialer Isolation, Stigmatisierung, finanzieller Belastung</a:t>
            </a:r>
            <a:r>
              <a:rPr kumimoji="0" lang="de-DE" sz="3100" b="0" i="0" u="none" strike="noStrike" kern="1200" cap="none" spc="0" normalizeH="0" baseline="3000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3</a:t>
            </a:r>
          </a:p>
          <a:p>
            <a:pPr marL="457200" marR="0" lvl="0" indent="-457200" algn="just" defTabSz="417643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Recht auf Partizipation in allen Lebensbereichen, inklusive des Arbeitslebens</a:t>
            </a:r>
            <a:r>
              <a:rPr kumimoji="0" lang="de-DE" sz="3100" b="0" i="0" u="none" strike="noStrike" kern="1200" cap="none" spc="0" normalizeH="0" baseline="3000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6</a:t>
            </a:r>
          </a:p>
          <a:p>
            <a:pPr marL="457200" marR="0" lvl="0" indent="-457200" algn="just" defTabSz="417643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Einbeziehung in Planungs-, Umsetzungs- und Entscheidungs-prozesse in WfbM</a:t>
            </a:r>
            <a:r>
              <a:rPr kumimoji="0" lang="de-DE" sz="3100" b="0" i="0" u="none" strike="noStrike" kern="1200" cap="none" spc="0" normalizeH="0" baseline="3000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7</a:t>
            </a:r>
            <a:endPar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endParaRPr>
          </a:p>
          <a:p>
            <a:pPr marL="457200" indent="-457200" algn="just">
              <a:buFont typeface="Arial" panose="020B0604020202020204" pitchFamily="34" charset="0"/>
              <a:buChar char="•"/>
              <a:defRPr/>
            </a:pP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partizipative Organisationsentwicklung: Perspektivübernahme und Dialog auf Augenhöhe zwischen Menschen mit Behinderung und Fachkräften</a:t>
            </a:r>
            <a:r>
              <a:rPr kumimoji="0" lang="de-DE" sz="3100" b="0" i="0" u="none" strike="noStrike" kern="1200" cap="none" spc="0" normalizeH="0" baseline="3000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8</a:t>
            </a:r>
          </a:p>
        </p:txBody>
      </p:sp>
      <p:sp>
        <p:nvSpPr>
          <p:cNvPr id="16" name="Textfeld 15">
            <a:extLst>
              <a:ext uri="{FF2B5EF4-FFF2-40B4-BE49-F238E27FC236}">
                <a16:creationId xmlns:a16="http://schemas.microsoft.com/office/drawing/2014/main" id="{06BE4D52-07CE-F915-1D69-2B2A73F67B34}"/>
              </a:ext>
            </a:extLst>
          </p:cNvPr>
          <p:cNvSpPr txBox="1"/>
          <p:nvPr/>
        </p:nvSpPr>
        <p:spPr>
          <a:xfrm>
            <a:off x="2045302" y="20813128"/>
            <a:ext cx="8082361" cy="923330"/>
          </a:xfrm>
          <a:prstGeom prst="rect">
            <a:avLst/>
          </a:prstGeom>
          <a:solidFill>
            <a:schemeClr val="bg1"/>
          </a:solidFill>
        </p:spPr>
        <p:txBody>
          <a:bodyPr wrap="square" rtlCol="0">
            <a:spAutoFit/>
          </a:bodyPr>
          <a:lstStyle/>
          <a:p>
            <a:pPr algn="ctr"/>
            <a:r>
              <a:rPr lang="de-DE" sz="5400" b="1" dirty="0">
                <a:solidFill>
                  <a:srgbClr val="C0504D"/>
                </a:solidFill>
                <a:latin typeface="Avenir" panose="02000503020000020003" pitchFamily="2" charset="0"/>
                <a:ea typeface="Apple Color Emoji" pitchFamily="2" charset="0"/>
                <a:cs typeface="Adelle Sans Devanagari" panose="02000503000000020004" pitchFamily="2" charset="-78"/>
              </a:rPr>
              <a:t>Fragestellung und Ziel</a:t>
            </a:r>
            <a:endParaRPr lang="de-DE" sz="4000" b="1" dirty="0">
              <a:solidFill>
                <a:srgbClr val="C0504D"/>
              </a:solidFill>
              <a:latin typeface="Avenir" panose="02000503020000020003" pitchFamily="2" charset="0"/>
              <a:ea typeface="Apple Color Emoji" pitchFamily="2" charset="0"/>
              <a:cs typeface="Adelle Sans Devanagari" panose="02000503000000020004" pitchFamily="2" charset="-78"/>
            </a:endParaRPr>
          </a:p>
        </p:txBody>
      </p:sp>
      <p:sp>
        <p:nvSpPr>
          <p:cNvPr id="23" name="Textfeld 22">
            <a:extLst>
              <a:ext uri="{FF2B5EF4-FFF2-40B4-BE49-F238E27FC236}">
                <a16:creationId xmlns:a16="http://schemas.microsoft.com/office/drawing/2014/main" id="{1C8DF8E3-0A7B-B662-CD86-A40C5EB497BC}"/>
              </a:ext>
            </a:extLst>
          </p:cNvPr>
          <p:cNvSpPr txBox="1"/>
          <p:nvPr/>
        </p:nvSpPr>
        <p:spPr>
          <a:xfrm>
            <a:off x="1973015" y="21792779"/>
            <a:ext cx="12150586" cy="7725192"/>
          </a:xfrm>
          <a:prstGeom prst="rect">
            <a:avLst/>
          </a:prstGeom>
          <a:noFill/>
        </p:spPr>
        <p:txBody>
          <a:bodyPr wrap="square" rtlCol="0">
            <a:spAutoFit/>
          </a:bodyPr>
          <a:lstStyle/>
          <a:p>
            <a:pPr marL="0" marR="0" lvl="0" indent="0" algn="just" defTabSz="4176431" rtl="0" eaLnBrk="1" fontAlgn="auto" latinLnBrk="0" hangingPunct="1">
              <a:lnSpc>
                <a:spcPct val="100000"/>
              </a:lnSpc>
              <a:spcBef>
                <a:spcPts val="0"/>
              </a:spcBef>
              <a:spcAft>
                <a:spcPts val="0"/>
              </a:spcAft>
              <a:buClrTx/>
              <a:buSzTx/>
              <a:buFontTx/>
              <a:buNone/>
              <a:tabLst/>
              <a:defRPr/>
            </a:pP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Der Vorstand der Görlitzer Werkstätten möchte die Menschen mit Behinderung mit ihren Bedarfen und Interessen in die Organisationsentwicklung einbeziehen. In dem Projekt sollten folgende Fragen beantworten werden: </a:t>
            </a:r>
          </a:p>
          <a:p>
            <a:pPr marL="0" marR="0" lvl="0" indent="0" algn="just" defTabSz="4176431" rtl="0" eaLnBrk="1" fontAlgn="auto" latinLnBrk="0" hangingPunct="1">
              <a:lnSpc>
                <a:spcPct val="100000"/>
              </a:lnSpc>
              <a:spcBef>
                <a:spcPts val="0"/>
              </a:spcBef>
              <a:spcAft>
                <a:spcPts val="0"/>
              </a:spcAft>
              <a:buClrTx/>
              <a:buSzTx/>
              <a:buFontTx/>
              <a:buNone/>
              <a:tabLst/>
              <a:defRPr/>
            </a:pPr>
            <a:r>
              <a:rPr kumimoji="0" lang="de-DE" sz="3100" b="0" i="1"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Was wünschen sich die Menschen mit Behinderung in den Görlitzer Werkstätten für ihre Arbeit in Bezug auf... </a:t>
            </a:r>
          </a:p>
          <a:p>
            <a:pPr marL="0" marR="0" lvl="0" indent="0" algn="just" defTabSz="4176431" rtl="0" eaLnBrk="1" fontAlgn="auto" latinLnBrk="0" hangingPunct="1">
              <a:lnSpc>
                <a:spcPct val="100000"/>
              </a:lnSpc>
              <a:spcBef>
                <a:spcPts val="0"/>
              </a:spcBef>
              <a:spcAft>
                <a:spcPts val="0"/>
              </a:spcAft>
              <a:buClrTx/>
              <a:buSzTx/>
              <a:buFontTx/>
              <a:buNone/>
              <a:tabLst/>
              <a:defRPr/>
            </a:pPr>
            <a:r>
              <a:rPr kumimoji="0" lang="de-DE" sz="3100" b="0" i="1"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a)  ... ihre Tätigkeit? </a:t>
            </a:r>
          </a:p>
          <a:p>
            <a:pPr marL="0" marR="0" lvl="0" indent="0" algn="just" defTabSz="4176431" rtl="0" eaLnBrk="1" fontAlgn="auto" latinLnBrk="0" hangingPunct="1">
              <a:lnSpc>
                <a:spcPct val="100000"/>
              </a:lnSpc>
              <a:spcBef>
                <a:spcPts val="0"/>
              </a:spcBef>
              <a:spcAft>
                <a:spcPts val="0"/>
              </a:spcAft>
              <a:buClrTx/>
              <a:buSzTx/>
              <a:buFontTx/>
              <a:buNone/>
              <a:tabLst/>
              <a:defRPr/>
            </a:pPr>
            <a:r>
              <a:rPr kumimoji="0" lang="de-DE" sz="3100" b="0" i="1"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b)  ... ihren Tagesablauf (Arbeits- und Pausenzeiten)? </a:t>
            </a:r>
          </a:p>
          <a:p>
            <a:pPr marL="0" marR="0" lvl="0" indent="0" algn="just" defTabSz="4176431" rtl="0" eaLnBrk="1" fontAlgn="auto" latinLnBrk="0" hangingPunct="1">
              <a:lnSpc>
                <a:spcPct val="100000"/>
              </a:lnSpc>
              <a:spcBef>
                <a:spcPts val="0"/>
              </a:spcBef>
              <a:spcAft>
                <a:spcPts val="0"/>
              </a:spcAft>
              <a:buClrTx/>
              <a:buSzTx/>
              <a:buFontTx/>
              <a:buNone/>
              <a:tabLst/>
              <a:defRPr/>
            </a:pPr>
            <a:r>
              <a:rPr kumimoji="0" lang="de-DE" sz="3100" b="0" i="1"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c)  ... ihr soziales Umfeld (Führungskräfte und Kolleg:innen)? </a:t>
            </a:r>
          </a:p>
          <a:p>
            <a:pPr marL="0" marR="0" lvl="0" indent="0" algn="just" defTabSz="4176431" rtl="0" eaLnBrk="1" fontAlgn="auto" latinLnBrk="0" hangingPunct="1">
              <a:lnSpc>
                <a:spcPct val="100000"/>
              </a:lnSpc>
              <a:spcBef>
                <a:spcPts val="0"/>
              </a:spcBef>
              <a:spcAft>
                <a:spcPts val="0"/>
              </a:spcAft>
              <a:buClrTx/>
              <a:buSzTx/>
              <a:buFontTx/>
              <a:buNone/>
              <a:tabLst/>
              <a:defRPr/>
            </a:pPr>
            <a:r>
              <a:rPr kumimoji="0" lang="de-DE" sz="3100" b="0" i="1"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d)  ... ihre Selbstbestimmung? </a:t>
            </a:r>
          </a:p>
          <a:p>
            <a:pPr marL="0" marR="0" lvl="0" indent="0" algn="just" defTabSz="4176431" rtl="0" eaLnBrk="1" fontAlgn="auto" latinLnBrk="0" hangingPunct="1">
              <a:lnSpc>
                <a:spcPct val="100000"/>
              </a:lnSpc>
              <a:spcBef>
                <a:spcPts val="0"/>
              </a:spcBef>
              <a:spcAft>
                <a:spcPts val="0"/>
              </a:spcAft>
              <a:buClrTx/>
              <a:buSzTx/>
              <a:buFontTx/>
              <a:buNone/>
              <a:tabLst/>
              <a:defRPr/>
            </a:pPr>
            <a:r>
              <a:rPr kumimoji="0" lang="de-DE" sz="3100" b="0" i="1" u="none" strike="noStrike" kern="1200" cap="none" spc="0" normalizeH="0" baseline="0" noProof="0" dirty="0" err="1">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e</a:t>
            </a:r>
            <a:r>
              <a:rPr kumimoji="0" lang="de-DE" sz="3100" b="0" i="1"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  ... die zusätzlichen Angebote außerhalb der Arbeitstätigkeit? </a:t>
            </a:r>
          </a:p>
          <a:p>
            <a:pPr marL="0" marR="0" lvl="0" indent="0" algn="just" defTabSz="4176431" rtl="0" eaLnBrk="1" fontAlgn="auto" latinLnBrk="0" hangingPunct="1">
              <a:lnSpc>
                <a:spcPct val="100000"/>
              </a:lnSpc>
              <a:spcBef>
                <a:spcPts val="0"/>
              </a:spcBef>
              <a:spcAft>
                <a:spcPts val="0"/>
              </a:spcAft>
              <a:buClrTx/>
              <a:buSzTx/>
              <a:buFontTx/>
              <a:buNone/>
              <a:tabLst/>
              <a:defRPr/>
            </a:pPr>
            <a:endPar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endParaRPr>
          </a:p>
          <a:p>
            <a:pPr marL="0" marR="0" lvl="0" indent="0" algn="just" defTabSz="4176431" rtl="0" eaLnBrk="1" fontAlgn="auto" latinLnBrk="0" hangingPunct="1">
              <a:lnSpc>
                <a:spcPct val="100000"/>
              </a:lnSpc>
              <a:spcBef>
                <a:spcPts val="0"/>
              </a:spcBef>
              <a:spcAft>
                <a:spcPts val="0"/>
              </a:spcAft>
              <a:buClrTx/>
              <a:buSzTx/>
              <a:buFontTx/>
              <a:buNone/>
              <a:tabLst/>
              <a:defRPr/>
            </a:pPr>
            <a:r>
              <a:rPr kumimoji="0" lang="de-DE" sz="3100" b="1"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Ein Ziel in zwei Teilen:</a:t>
            </a:r>
          </a:p>
          <a:p>
            <a:pPr marL="514350" marR="0" lvl="0" indent="-514350" algn="just" defTabSz="4176431" rtl="0" eaLnBrk="1" fontAlgn="auto" latinLnBrk="0" hangingPunct="1">
              <a:lnSpc>
                <a:spcPct val="100000"/>
              </a:lnSpc>
              <a:spcBef>
                <a:spcPts val="0"/>
              </a:spcBef>
              <a:spcAft>
                <a:spcPts val="0"/>
              </a:spcAft>
              <a:buClrTx/>
              <a:buSzTx/>
              <a:buFontTx/>
              <a:buAutoNum type="arabicPeriod"/>
              <a:tabLst/>
              <a:defRPr/>
            </a:pP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Wünsche der Menschen mit Behinderung erfassen </a:t>
            </a:r>
          </a:p>
          <a:p>
            <a:pPr marL="514350" marR="0" lvl="0" indent="-514350" algn="just" defTabSz="4176431" rtl="0" eaLnBrk="1" fontAlgn="auto" latinLnBrk="0" hangingPunct="1">
              <a:lnSpc>
                <a:spcPct val="100000"/>
              </a:lnSpc>
              <a:spcBef>
                <a:spcPts val="0"/>
              </a:spcBef>
              <a:spcAft>
                <a:spcPts val="0"/>
              </a:spcAft>
              <a:buClrTx/>
              <a:buSzTx/>
              <a:buFontTx/>
              <a:buAutoNum type="arabicPeriod"/>
              <a:tabLst/>
              <a:defRPr/>
            </a:pPr>
            <a:r>
              <a:rPr kumimoji="0" lang="de-DE" sz="3100" b="0" i="0" u="none" strike="noStrike" kern="1200" cap="none" spc="0" normalizeH="0" baseline="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rPr>
              <a:t>Kommunikation zwischen Fachkräften und Menschen mit Behinderung verbessern</a:t>
            </a:r>
          </a:p>
        </p:txBody>
      </p:sp>
      <p:sp>
        <p:nvSpPr>
          <p:cNvPr id="41" name="Textfeld 40">
            <a:extLst>
              <a:ext uri="{FF2B5EF4-FFF2-40B4-BE49-F238E27FC236}">
                <a16:creationId xmlns:a16="http://schemas.microsoft.com/office/drawing/2014/main" id="{BAA6096E-F4EA-F6F1-A884-F8599D7A5A20}"/>
              </a:ext>
            </a:extLst>
          </p:cNvPr>
          <p:cNvSpPr txBox="1"/>
          <p:nvPr/>
        </p:nvSpPr>
        <p:spPr>
          <a:xfrm>
            <a:off x="15743111" y="5015601"/>
            <a:ext cx="9230110" cy="923330"/>
          </a:xfrm>
          <a:prstGeom prst="rect">
            <a:avLst/>
          </a:prstGeom>
          <a:solidFill>
            <a:schemeClr val="bg1"/>
          </a:solidFill>
        </p:spPr>
        <p:txBody>
          <a:bodyPr wrap="square" rtlCol="0">
            <a:spAutoFit/>
          </a:bodyPr>
          <a:lstStyle/>
          <a:p>
            <a:pPr algn="ctr"/>
            <a:r>
              <a:rPr lang="de-DE" sz="5400" b="1" dirty="0">
                <a:solidFill>
                  <a:srgbClr val="C0504D"/>
                </a:solidFill>
                <a:latin typeface="Avenir" panose="02000503020000020003" pitchFamily="2" charset="0"/>
                <a:ea typeface="Apple Color Emoji" pitchFamily="2" charset="0"/>
                <a:cs typeface="Adelle Sans Devanagari" panose="02000503000000020004" pitchFamily="2" charset="-78"/>
              </a:rPr>
              <a:t>Ergebnisse und Diskussion</a:t>
            </a:r>
          </a:p>
        </p:txBody>
      </p:sp>
      <p:sp>
        <p:nvSpPr>
          <p:cNvPr id="42" name="Textfeld 41">
            <a:extLst>
              <a:ext uri="{FF2B5EF4-FFF2-40B4-BE49-F238E27FC236}">
                <a16:creationId xmlns:a16="http://schemas.microsoft.com/office/drawing/2014/main" id="{8A1BAF38-2896-6D2D-EDBE-9C1423191FDC}"/>
              </a:ext>
            </a:extLst>
          </p:cNvPr>
          <p:cNvSpPr txBox="1"/>
          <p:nvPr/>
        </p:nvSpPr>
        <p:spPr>
          <a:xfrm>
            <a:off x="15743111" y="6096800"/>
            <a:ext cx="12150586" cy="19020592"/>
          </a:xfrm>
          <a:prstGeom prst="rect">
            <a:avLst/>
          </a:prstGeom>
          <a:noFill/>
        </p:spPr>
        <p:txBody>
          <a:bodyPr wrap="square" rtlCol="0">
            <a:spAutoFit/>
          </a:bodyPr>
          <a:lstStyle/>
          <a:p>
            <a:pPr algn="just"/>
            <a:r>
              <a:rPr lang="de-DE" sz="3000" b="1" dirty="0">
                <a:latin typeface="Avenir" panose="02000503020000020003" pitchFamily="2" charset="0"/>
                <a:ea typeface="Apple Color Emoji" pitchFamily="2" charset="0"/>
                <a:cs typeface="Adelle Sans Devanagari" panose="02000503000000020004" pitchFamily="2" charset="-78"/>
              </a:rPr>
              <a:t>11 Hauptkategorien:</a:t>
            </a:r>
          </a:p>
          <a:p>
            <a:pPr algn="just"/>
            <a:endParaRPr lang="de-DE" sz="3000" dirty="0">
              <a:latin typeface="Avenir" panose="02000503020000020003" pitchFamily="2" charset="0"/>
              <a:ea typeface="Apple Color Emoji" pitchFamily="2" charset="0"/>
              <a:cs typeface="Adelle Sans Devanagari" panose="02000503000000020004" pitchFamily="2" charset="-78"/>
            </a:endParaRPr>
          </a:p>
          <a:p>
            <a:pPr algn="just"/>
            <a:endParaRPr lang="de-DE" sz="3000" dirty="0">
              <a:latin typeface="Avenir" panose="02000503020000020003" pitchFamily="2" charset="0"/>
              <a:ea typeface="Apple Color Emoji" pitchFamily="2" charset="0"/>
              <a:cs typeface="Adelle Sans Devanagari" panose="02000503000000020004" pitchFamily="2" charset="-78"/>
            </a:endParaRPr>
          </a:p>
          <a:p>
            <a:pPr algn="just"/>
            <a:endParaRPr lang="de-DE" sz="3000" dirty="0">
              <a:latin typeface="Avenir" panose="02000503020000020003" pitchFamily="2" charset="0"/>
              <a:ea typeface="Apple Color Emoji" pitchFamily="2" charset="0"/>
              <a:cs typeface="Adelle Sans Devanagari" panose="02000503000000020004" pitchFamily="2" charset="-78"/>
            </a:endParaRPr>
          </a:p>
          <a:p>
            <a:pPr algn="just"/>
            <a:endParaRPr lang="de-DE" sz="3000" dirty="0">
              <a:latin typeface="Avenir" panose="02000503020000020003" pitchFamily="2" charset="0"/>
              <a:ea typeface="Apple Color Emoji" pitchFamily="2" charset="0"/>
              <a:cs typeface="Adelle Sans Devanagari" panose="02000503000000020004" pitchFamily="2" charset="-78"/>
            </a:endParaRPr>
          </a:p>
          <a:p>
            <a:pPr algn="just"/>
            <a:endParaRPr lang="de-DE" sz="3000" dirty="0">
              <a:latin typeface="Avenir" panose="02000503020000020003" pitchFamily="2" charset="0"/>
              <a:ea typeface="Apple Color Emoji" pitchFamily="2" charset="0"/>
              <a:cs typeface="Adelle Sans Devanagari" panose="02000503000000020004" pitchFamily="2" charset="-78"/>
            </a:endParaRPr>
          </a:p>
          <a:p>
            <a:pPr algn="just"/>
            <a:endParaRPr lang="de-DE" sz="3000" dirty="0">
              <a:latin typeface="Avenir" panose="02000503020000020003" pitchFamily="2" charset="0"/>
              <a:ea typeface="Apple Color Emoji" pitchFamily="2" charset="0"/>
              <a:cs typeface="Adelle Sans Devanagari" panose="02000503000000020004" pitchFamily="2" charset="-78"/>
            </a:endParaRPr>
          </a:p>
          <a:p>
            <a:pPr algn="just"/>
            <a:endParaRPr lang="de-DE" sz="3000" dirty="0">
              <a:latin typeface="Avenir" panose="02000503020000020003" pitchFamily="2" charset="0"/>
              <a:ea typeface="Apple Color Emoji" pitchFamily="2" charset="0"/>
              <a:cs typeface="Adelle Sans Devanagari" panose="02000503000000020004" pitchFamily="2" charset="-78"/>
            </a:endParaRPr>
          </a:p>
          <a:p>
            <a:pPr algn="just"/>
            <a:r>
              <a:rPr lang="de-DE" sz="3000" dirty="0">
                <a:latin typeface="Avenir" panose="02000503020000020003" pitchFamily="2" charset="0"/>
                <a:ea typeface="Apple Color Emoji" pitchFamily="2" charset="0"/>
                <a:cs typeface="Adelle Sans Devanagari" panose="02000503000000020004" pitchFamily="2" charset="-78"/>
              </a:rPr>
              <a:t>Beantwortung der Forschungsfrage: </a:t>
            </a:r>
          </a:p>
          <a:p>
            <a:pPr algn="just"/>
            <a:r>
              <a:rPr lang="de-DE" sz="3000" b="1" i="1" dirty="0">
                <a:latin typeface="Avenir" panose="02000503020000020003" pitchFamily="2" charset="0"/>
                <a:ea typeface="Apple Color Emoji" pitchFamily="2" charset="0"/>
                <a:cs typeface="Adelle Sans Devanagari" panose="02000503000000020004" pitchFamily="2" charset="-78"/>
              </a:rPr>
              <a:t>Was wünschen sich die Menschen mit Behinderung in den Görlitzer Werkstätten für ihre Arbeit in Bezug auf... </a:t>
            </a:r>
          </a:p>
          <a:p>
            <a:pPr algn="just"/>
            <a:r>
              <a:rPr lang="de-DE" sz="3000" b="1" i="1" dirty="0">
                <a:latin typeface="Avenir" panose="02000503020000020003" pitchFamily="2" charset="0"/>
                <a:ea typeface="Apple Color Emoji" pitchFamily="2" charset="0"/>
                <a:cs typeface="Adelle Sans Devanagari" panose="02000503000000020004" pitchFamily="2" charset="-78"/>
              </a:rPr>
              <a:t>a) ... ihre Tätigkeit?	</a:t>
            </a:r>
          </a:p>
          <a:p>
            <a:pPr marL="1119188" lvl="1" indent="-496888"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Materialien für einen reibungslosen Arbeitsablauf</a:t>
            </a:r>
          </a:p>
          <a:p>
            <a:pPr marL="1119188" lvl="1" indent="-496888"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mehr Außenarbeitsplätze</a:t>
            </a:r>
          </a:p>
          <a:p>
            <a:pPr marL="1119188" lvl="1" indent="-496888"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Berücksichtigung der persönlichen Bedürfnisse</a:t>
            </a:r>
            <a:r>
              <a:rPr lang="de-DE" sz="3000" baseline="30000" dirty="0">
                <a:latin typeface="Avenir" panose="02000503020000020003" pitchFamily="2" charset="0"/>
                <a:ea typeface="Apple Color Emoji" pitchFamily="2" charset="0"/>
                <a:cs typeface="Adelle Sans Devanagari" panose="02000503000000020004" pitchFamily="2" charset="-78"/>
              </a:rPr>
              <a:t>10</a:t>
            </a:r>
            <a:endParaRPr lang="de-DE" sz="3000" dirty="0">
              <a:latin typeface="Avenir" panose="02000503020000020003" pitchFamily="2" charset="0"/>
              <a:ea typeface="Apple Color Emoji" pitchFamily="2" charset="0"/>
              <a:cs typeface="Adelle Sans Devanagari" panose="02000503000000020004" pitchFamily="2" charset="-78"/>
            </a:endParaRPr>
          </a:p>
          <a:p>
            <a:pPr marL="1119188" lvl="1" indent="-496888"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Rehabilitation vor Wirtschaftlichkeit</a:t>
            </a:r>
            <a:r>
              <a:rPr lang="de-DE" sz="3000" baseline="30000" dirty="0">
                <a:latin typeface="Avenir" panose="02000503020000020003" pitchFamily="2" charset="0"/>
                <a:ea typeface="Apple Color Emoji" pitchFamily="2" charset="0"/>
                <a:cs typeface="Adelle Sans Devanagari" panose="02000503000000020004" pitchFamily="2" charset="-78"/>
              </a:rPr>
              <a:t>11</a:t>
            </a:r>
            <a:endParaRPr lang="de-DE" sz="3000" dirty="0">
              <a:latin typeface="Avenir" panose="02000503020000020003" pitchFamily="2" charset="0"/>
              <a:ea typeface="Apple Color Emoji" pitchFamily="2" charset="0"/>
              <a:cs typeface="Adelle Sans Devanagari" panose="02000503000000020004" pitchFamily="2" charset="-78"/>
            </a:endParaRPr>
          </a:p>
          <a:p>
            <a:pPr algn="just"/>
            <a:r>
              <a:rPr lang="de-DE" sz="3000" b="1" i="1" dirty="0">
                <a:latin typeface="Avenir" panose="02000503020000020003" pitchFamily="2" charset="0"/>
                <a:ea typeface="Apple Color Emoji" pitchFamily="2" charset="0"/>
                <a:cs typeface="Adelle Sans Devanagari" panose="02000503000000020004" pitchFamily="2" charset="-78"/>
              </a:rPr>
              <a:t>b) … ihren Tagesablauf? </a:t>
            </a:r>
          </a:p>
          <a:p>
            <a:pPr marL="1119188" lvl="1" indent="-496888"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Zufriedenheit über Arbeits- und Pausenzeiten</a:t>
            </a:r>
          </a:p>
          <a:p>
            <a:pPr marL="1119188" lvl="1" indent="-496888"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Urlaub: ist nicht immer selbstbestimmt</a:t>
            </a:r>
          </a:p>
          <a:p>
            <a:pPr marL="1119188" lvl="1" indent="-496888"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Flexiblere Arbeitszeiten ? </a:t>
            </a:r>
            <a:r>
              <a:rPr lang="de-DE" sz="3000" dirty="0">
                <a:latin typeface="Avenir" panose="02000503020000020003" pitchFamily="2" charset="0"/>
                <a:ea typeface="Apple Color Emoji" pitchFamily="2" charset="0"/>
                <a:cs typeface="Adelle Sans Devanagari" panose="02000503000000020004" pitchFamily="2" charset="-78"/>
                <a:sym typeface="Wingdings" pitchFamily="2" charset="2"/>
              </a:rPr>
              <a:t> Phase 2</a:t>
            </a:r>
            <a:r>
              <a:rPr lang="de-DE" sz="3000" dirty="0">
                <a:latin typeface="Avenir" panose="02000503020000020003" pitchFamily="2" charset="0"/>
                <a:ea typeface="Apple Color Emoji" pitchFamily="2" charset="0"/>
                <a:cs typeface="Adelle Sans Devanagari" panose="02000503000000020004" pitchFamily="2" charset="-78"/>
              </a:rPr>
              <a:t>  </a:t>
            </a:r>
          </a:p>
          <a:p>
            <a:pPr algn="just"/>
            <a:r>
              <a:rPr lang="de-DE" sz="3000" b="1" i="1" dirty="0">
                <a:latin typeface="Avenir" panose="02000503020000020003" pitchFamily="2" charset="0"/>
                <a:ea typeface="Apple Color Emoji" pitchFamily="2" charset="0"/>
                <a:cs typeface="Adelle Sans Devanagari" panose="02000503000000020004" pitchFamily="2" charset="-78"/>
              </a:rPr>
              <a:t>c) ... ihr soziales Umfeld (Führungskräfte und </a:t>
            </a:r>
            <a:r>
              <a:rPr lang="de-DE" sz="3000" b="1" i="1" dirty="0" err="1">
                <a:latin typeface="Avenir" panose="02000503020000020003" pitchFamily="2" charset="0"/>
                <a:ea typeface="Apple Color Emoji" pitchFamily="2" charset="0"/>
                <a:cs typeface="Adelle Sans Devanagari" panose="02000503000000020004" pitchFamily="2" charset="-78"/>
              </a:rPr>
              <a:t>Kolleg:innen</a:t>
            </a:r>
            <a:r>
              <a:rPr lang="de-DE" sz="3000" b="1" i="1" dirty="0">
                <a:latin typeface="Avenir" panose="02000503020000020003" pitchFamily="2" charset="0"/>
                <a:ea typeface="Apple Color Emoji" pitchFamily="2" charset="0"/>
                <a:cs typeface="Adelle Sans Devanagari" panose="02000503000000020004" pitchFamily="2" charset="-78"/>
              </a:rPr>
              <a:t>)? </a:t>
            </a:r>
          </a:p>
          <a:p>
            <a:pPr marL="1160463" lvl="1" indent="-525463"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Führung: wertschätzend, bedürfnisorientiert, fremdbestimmt</a:t>
            </a:r>
          </a:p>
          <a:p>
            <a:pPr marL="1160463" lvl="1" indent="-525463"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Wunsch nach mehr Gruppengesprächen</a:t>
            </a:r>
          </a:p>
          <a:p>
            <a:pPr marL="1671638" lvl="1" indent="-457200" algn="just">
              <a:buFont typeface="Wingdings" pitchFamily="2" charset="2"/>
              <a:buChar char="à"/>
            </a:pPr>
            <a:r>
              <a:rPr lang="de-DE" sz="3000" dirty="0">
                <a:latin typeface="Avenir" panose="02000503020000020003" pitchFamily="2" charset="0"/>
                <a:ea typeface="Apple Color Emoji" pitchFamily="2" charset="0"/>
                <a:cs typeface="Adelle Sans Devanagari" panose="02000503000000020004" pitchFamily="2" charset="-78"/>
              </a:rPr>
              <a:t>Bedürfnis nach sozialen Beziehungen</a:t>
            </a:r>
            <a:r>
              <a:rPr lang="de-DE" sz="3000" baseline="30000" dirty="0">
                <a:latin typeface="Avenir" panose="02000503020000020003" pitchFamily="2" charset="0"/>
                <a:ea typeface="Apple Color Emoji" pitchFamily="2" charset="0"/>
                <a:cs typeface="Adelle Sans Devanagari" panose="02000503000000020004" pitchFamily="2" charset="-78"/>
              </a:rPr>
              <a:t>3</a:t>
            </a:r>
          </a:p>
          <a:p>
            <a:pPr marL="1671638" lvl="1" indent="-457200" algn="just">
              <a:buFont typeface="Wingdings" pitchFamily="2" charset="2"/>
              <a:buChar char="à"/>
            </a:pPr>
            <a:r>
              <a:rPr lang="de-DE" sz="3000" dirty="0">
                <a:latin typeface="Avenir" panose="02000503020000020003" pitchFamily="2" charset="0"/>
                <a:ea typeface="Apple Color Emoji" pitchFamily="2" charset="0"/>
                <a:cs typeface="Adelle Sans Devanagari" panose="02000503000000020004" pitchFamily="2" charset="-78"/>
              </a:rPr>
              <a:t>Hat Fremdbestimmung negative Auswirkungen auf Arbeitszufriedenheit und psychische Gesundheit?</a:t>
            </a:r>
            <a:r>
              <a:rPr lang="de-DE" sz="3000" baseline="30000" dirty="0">
                <a:latin typeface="Avenir" panose="02000503020000020003" pitchFamily="2" charset="0"/>
                <a:ea typeface="Apple Color Emoji" pitchFamily="2" charset="0"/>
                <a:cs typeface="Adelle Sans Devanagari" panose="02000503000000020004" pitchFamily="2" charset="-78"/>
              </a:rPr>
              <a:t>3;5</a:t>
            </a:r>
            <a:endParaRPr lang="de-DE" sz="3000" dirty="0">
              <a:latin typeface="Avenir" panose="02000503020000020003" pitchFamily="2" charset="0"/>
              <a:ea typeface="Apple Color Emoji" pitchFamily="2" charset="0"/>
              <a:cs typeface="Adelle Sans Devanagari" panose="02000503000000020004" pitchFamily="2" charset="-78"/>
            </a:endParaRPr>
          </a:p>
          <a:p>
            <a:pPr marL="1160463" indent="-525463"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Kolleg:innen: sozialer Kontakt, gegenseitige Unterstützung, Konflikte</a:t>
            </a:r>
          </a:p>
          <a:p>
            <a:pPr marL="1708150" indent="-457200" algn="just">
              <a:buFont typeface="Wingdings" pitchFamily="2" charset="2"/>
              <a:buChar char="à"/>
            </a:pPr>
            <a:r>
              <a:rPr lang="de-DE" sz="3000" dirty="0">
                <a:latin typeface="Avenir" panose="02000503020000020003" pitchFamily="2" charset="0"/>
                <a:ea typeface="Apple Color Emoji" pitchFamily="2" charset="0"/>
                <a:cs typeface="Adelle Sans Devanagari" panose="02000503000000020004" pitchFamily="2" charset="-78"/>
              </a:rPr>
              <a:t>Vertrauen innerhalb der Gruppen stärken, Fokus auf gemeinsame Ziele</a:t>
            </a:r>
            <a:r>
              <a:rPr lang="de-DE" sz="3000" baseline="30000" dirty="0">
                <a:latin typeface="Avenir" panose="02000503020000020003" pitchFamily="2" charset="0"/>
                <a:ea typeface="Apple Color Emoji" pitchFamily="2" charset="0"/>
                <a:cs typeface="Adelle Sans Devanagari" panose="02000503000000020004" pitchFamily="2" charset="-78"/>
              </a:rPr>
              <a:t>12</a:t>
            </a:r>
            <a:endParaRPr lang="de-DE" sz="3000" b="1" i="1" dirty="0">
              <a:latin typeface="Avenir" panose="02000503020000020003" pitchFamily="2" charset="0"/>
              <a:ea typeface="Apple Color Emoji" pitchFamily="2" charset="0"/>
              <a:cs typeface="Adelle Sans Devanagari" panose="02000503000000020004" pitchFamily="2" charset="-78"/>
            </a:endParaRPr>
          </a:p>
          <a:p>
            <a:pPr algn="just"/>
            <a:r>
              <a:rPr lang="de-DE" sz="3000" b="1" dirty="0">
                <a:latin typeface="Avenir" panose="02000503020000020003" pitchFamily="2" charset="0"/>
                <a:ea typeface="Apple Color Emoji" pitchFamily="2" charset="0"/>
                <a:cs typeface="Adelle Sans Devanagari" panose="02000503000000020004" pitchFamily="2" charset="-78"/>
              </a:rPr>
              <a:t>d) … ihre Selbstbestimmung? </a:t>
            </a:r>
          </a:p>
          <a:p>
            <a:pPr marL="1214438" indent="-579438">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mehr Mitbestimmung bei Urlaubsplanung, Aufgabenverteilung, Festen und Ausflügen </a:t>
            </a:r>
          </a:p>
          <a:p>
            <a:pPr marL="1125538" indent="-511175" algn="just"/>
            <a:r>
              <a:rPr lang="de-DE" sz="3000" dirty="0">
                <a:latin typeface="Avenir" panose="02000503020000020003" pitchFamily="2" charset="0"/>
                <a:ea typeface="Apple Color Emoji" pitchFamily="2" charset="0"/>
                <a:cs typeface="Adelle Sans Devanagari" panose="02000503000000020004" pitchFamily="2" charset="-78"/>
                <a:sym typeface="Wingdings" pitchFamily="2" charset="2"/>
              </a:rPr>
              <a:t> </a:t>
            </a:r>
            <a:r>
              <a:rPr lang="de-DE" sz="3000" dirty="0">
                <a:latin typeface="Avenir" panose="02000503020000020003" pitchFamily="2" charset="0"/>
                <a:ea typeface="Apple Color Emoji" pitchFamily="2" charset="0"/>
                <a:cs typeface="Adelle Sans Devanagari" panose="02000503000000020004" pitchFamily="2" charset="-78"/>
              </a:rPr>
              <a:t>Werkstätten-Mitwirkungsverordnung (WMVO) einhalten </a:t>
            </a:r>
          </a:p>
          <a:p>
            <a:pPr marL="1125538" indent="-511175"/>
            <a:r>
              <a:rPr lang="de-DE" sz="3000" dirty="0">
                <a:latin typeface="Avenir" panose="02000503020000020003" pitchFamily="2" charset="0"/>
                <a:ea typeface="Apple Color Emoji" pitchFamily="2" charset="0"/>
                <a:cs typeface="Adelle Sans Devanagari" panose="02000503000000020004" pitchFamily="2" charset="-78"/>
                <a:sym typeface="Wingdings" pitchFamily="2" charset="2"/>
              </a:rPr>
              <a:t> </a:t>
            </a:r>
            <a:r>
              <a:rPr lang="de-DE" sz="3000" dirty="0">
                <a:latin typeface="Avenir" panose="02000503020000020003" pitchFamily="2" charset="0"/>
                <a:ea typeface="Apple Color Emoji" pitchFamily="2" charset="0"/>
                <a:cs typeface="Adelle Sans Devanagari" panose="02000503000000020004" pitchFamily="2" charset="-78"/>
              </a:rPr>
              <a:t>Zugang zu selbstbestimmtem Leben </a:t>
            </a:r>
            <a:r>
              <a:rPr lang="de-DE" sz="3000" dirty="0">
                <a:latin typeface="Avenir" panose="02000503020000020003" pitchFamily="2" charset="0"/>
                <a:ea typeface="Apple Color Emoji" pitchFamily="2" charset="0"/>
                <a:cs typeface="Adelle Sans Devanagari" panose="02000503000000020004" pitchFamily="2" charset="-78"/>
                <a:sym typeface="Wingdings" pitchFamily="2" charset="2"/>
              </a:rPr>
              <a:t></a:t>
            </a:r>
            <a:r>
              <a:rPr lang="de-DE" sz="3000" dirty="0">
                <a:latin typeface="Avenir" panose="02000503020000020003" pitchFamily="2" charset="0"/>
                <a:ea typeface="Apple Color Emoji" pitchFamily="2" charset="0"/>
                <a:cs typeface="Adelle Sans Devanagari" panose="02000503000000020004" pitchFamily="2" charset="-78"/>
              </a:rPr>
              <a:t> Arbeits-</a:t>
            </a:r>
            <a:br>
              <a:rPr lang="de-DE" sz="3000" dirty="0">
                <a:latin typeface="Avenir" panose="02000503020000020003" pitchFamily="2" charset="0"/>
                <a:ea typeface="Apple Color Emoji" pitchFamily="2" charset="0"/>
                <a:cs typeface="Adelle Sans Devanagari" panose="02000503000000020004" pitchFamily="2" charset="-78"/>
              </a:rPr>
            </a:br>
            <a:r>
              <a:rPr lang="de-DE" sz="3000" dirty="0">
                <a:latin typeface="Avenir" panose="02000503020000020003" pitchFamily="2" charset="0"/>
                <a:ea typeface="Apple Color Emoji" pitchFamily="2" charset="0"/>
                <a:cs typeface="Adelle Sans Devanagari" panose="02000503000000020004" pitchFamily="2" charset="-78"/>
              </a:rPr>
              <a:t>zufriedenheit und psychische Gesundheit</a:t>
            </a:r>
            <a:r>
              <a:rPr lang="de-DE" sz="3000" baseline="30000" dirty="0">
                <a:latin typeface="Avenir" panose="02000503020000020003" pitchFamily="2" charset="0"/>
                <a:ea typeface="Apple Color Emoji" pitchFamily="2" charset="0"/>
                <a:cs typeface="Adelle Sans Devanagari" panose="02000503000000020004" pitchFamily="2" charset="-78"/>
              </a:rPr>
              <a:t>13</a:t>
            </a:r>
            <a:r>
              <a:rPr lang="de-DE" sz="3000" dirty="0">
                <a:latin typeface="Avenir" panose="02000503020000020003" pitchFamily="2" charset="0"/>
                <a:ea typeface="Apple Color Emoji" pitchFamily="2" charset="0"/>
                <a:cs typeface="Adelle Sans Devanagari" panose="02000503000000020004" pitchFamily="2" charset="-78"/>
              </a:rPr>
              <a:t> </a:t>
            </a:r>
          </a:p>
          <a:p>
            <a:pPr algn="just"/>
            <a:r>
              <a:rPr lang="de-DE" sz="3000" b="1" i="1" dirty="0">
                <a:latin typeface="Avenir" panose="02000503020000020003" pitchFamily="2" charset="0"/>
                <a:ea typeface="Apple Color Emoji" pitchFamily="2" charset="0"/>
                <a:cs typeface="Adelle Sans Devanagari" panose="02000503000000020004" pitchFamily="2" charset="-78"/>
              </a:rPr>
              <a:t>e) … zusätzliche Angebote außerhalb der Arbeitstätigkeit?</a:t>
            </a:r>
            <a:r>
              <a:rPr lang="de-DE" sz="3000" dirty="0">
                <a:latin typeface="Avenir" panose="02000503020000020003" pitchFamily="2" charset="0"/>
                <a:ea typeface="Apple Color Emoji" pitchFamily="2" charset="0"/>
                <a:cs typeface="Adelle Sans Devanagari" panose="02000503000000020004" pitchFamily="2" charset="-78"/>
              </a:rPr>
              <a:t> </a:t>
            </a:r>
          </a:p>
          <a:p>
            <a:pPr marL="1160463" indent="-525463"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Informationsangebote über Werkstattarbeit</a:t>
            </a:r>
          </a:p>
          <a:p>
            <a:pPr marL="1160463" indent="-525463"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Kurse zu lebenspraktischen Themen </a:t>
            </a:r>
          </a:p>
          <a:p>
            <a:pPr marL="1160463" indent="-525463" algn="just">
              <a:buFont typeface="Arial" panose="020B0604020202020204" pitchFamily="34" charset="0"/>
              <a:buChar char="•"/>
            </a:pPr>
            <a:r>
              <a:rPr lang="de-DE" sz="3000" dirty="0">
                <a:latin typeface="Avenir" panose="02000503020000020003" pitchFamily="2" charset="0"/>
                <a:ea typeface="Apple Color Emoji" pitchFamily="2" charset="0"/>
                <a:cs typeface="Adelle Sans Devanagari" panose="02000503000000020004" pitchFamily="2" charset="-78"/>
              </a:rPr>
              <a:t>Angebote von Menschen mit Behinderung für Menschen mit Behinderung </a:t>
            </a:r>
            <a:r>
              <a:rPr lang="de-DE" sz="3000" dirty="0">
                <a:latin typeface="Avenir" panose="02000503020000020003" pitchFamily="2" charset="0"/>
                <a:ea typeface="Apple Color Emoji" pitchFamily="2" charset="0"/>
                <a:cs typeface="Adelle Sans Devanagari" panose="02000503000000020004" pitchFamily="2" charset="-78"/>
                <a:sym typeface="Wingdings" pitchFamily="2" charset="2"/>
              </a:rPr>
              <a:t> </a:t>
            </a:r>
            <a:r>
              <a:rPr lang="de-DE" sz="3000" dirty="0">
                <a:latin typeface="Avenir" panose="02000503020000020003" pitchFamily="2" charset="0"/>
                <a:ea typeface="Apple Color Emoji" pitchFamily="2" charset="0"/>
                <a:cs typeface="Adelle Sans Devanagari" panose="02000503000000020004" pitchFamily="2" charset="-78"/>
              </a:rPr>
              <a:t>Persönlichkeitsentwicklung und Partizipation</a:t>
            </a:r>
            <a:endParaRPr kumimoji="0" lang="de-DE" sz="3100" b="0" i="0" u="none" strike="noStrike" kern="1200" cap="none" spc="0" normalizeH="0" baseline="30000" noProof="0" dirty="0">
              <a:ln>
                <a:noFill/>
              </a:ln>
              <a:solidFill>
                <a:prstClr val="black"/>
              </a:solidFill>
              <a:effectLst/>
              <a:uLnTx/>
              <a:uFillTx/>
              <a:latin typeface="Avenir" panose="02000503020000020003" pitchFamily="2" charset="0"/>
              <a:ea typeface="Apple Color Emoji" pitchFamily="2" charset="0"/>
              <a:cs typeface="Adelle Sans Devanagari" panose="02000503000000020004" pitchFamily="2" charset="-78"/>
            </a:endParaRPr>
          </a:p>
        </p:txBody>
      </p:sp>
      <p:grpSp>
        <p:nvGrpSpPr>
          <p:cNvPr id="62" name="Gruppieren 61">
            <a:extLst>
              <a:ext uri="{FF2B5EF4-FFF2-40B4-BE49-F238E27FC236}">
                <a16:creationId xmlns:a16="http://schemas.microsoft.com/office/drawing/2014/main" id="{B85B1DAD-8CA4-87DD-FDA9-A1036E7B4582}"/>
              </a:ext>
            </a:extLst>
          </p:cNvPr>
          <p:cNvGrpSpPr/>
          <p:nvPr/>
        </p:nvGrpSpPr>
        <p:grpSpPr>
          <a:xfrm>
            <a:off x="15337809" y="25694512"/>
            <a:ext cx="13322985" cy="9907201"/>
            <a:chOff x="15337809" y="24652552"/>
            <a:chExt cx="13322985" cy="9907201"/>
          </a:xfrm>
        </p:grpSpPr>
        <p:sp>
          <p:nvSpPr>
            <p:cNvPr id="45" name="Textfeld 44">
              <a:extLst>
                <a:ext uri="{FF2B5EF4-FFF2-40B4-BE49-F238E27FC236}">
                  <a16:creationId xmlns:a16="http://schemas.microsoft.com/office/drawing/2014/main" id="{003C3B53-F30A-6194-170B-54565D408B9E}"/>
                </a:ext>
              </a:extLst>
            </p:cNvPr>
            <p:cNvSpPr txBox="1"/>
            <p:nvPr/>
          </p:nvSpPr>
          <p:spPr>
            <a:xfrm>
              <a:off x="15337809" y="25118668"/>
              <a:ext cx="13322985" cy="9441085"/>
            </a:xfrm>
            <a:prstGeom prst="rect">
              <a:avLst/>
            </a:prstGeom>
            <a:noFill/>
            <a:ln>
              <a:solidFill>
                <a:srgbClr val="C0504D"/>
              </a:solidFill>
            </a:ln>
          </p:spPr>
          <p:txBody>
            <a:bodyPr wrap="square" rtlCol="0">
              <a:noAutofit/>
            </a:bodyPr>
            <a:lstStyle/>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p:txBody>
        </p:sp>
        <p:sp>
          <p:nvSpPr>
            <p:cNvPr id="43" name="Textfeld 42">
              <a:extLst>
                <a:ext uri="{FF2B5EF4-FFF2-40B4-BE49-F238E27FC236}">
                  <a16:creationId xmlns:a16="http://schemas.microsoft.com/office/drawing/2014/main" id="{3957B35D-31C8-67E6-2353-56C038059E43}"/>
                </a:ext>
              </a:extLst>
            </p:cNvPr>
            <p:cNvSpPr txBox="1"/>
            <p:nvPr/>
          </p:nvSpPr>
          <p:spPr>
            <a:xfrm>
              <a:off x="15870347" y="24652552"/>
              <a:ext cx="3370949" cy="923330"/>
            </a:xfrm>
            <a:prstGeom prst="rect">
              <a:avLst/>
            </a:prstGeom>
            <a:solidFill>
              <a:schemeClr val="bg1"/>
            </a:solidFill>
          </p:spPr>
          <p:txBody>
            <a:bodyPr wrap="square" rtlCol="0">
              <a:spAutoFit/>
            </a:bodyPr>
            <a:lstStyle/>
            <a:p>
              <a:pPr algn="ctr"/>
              <a:r>
                <a:rPr lang="de-DE" sz="5400" b="1" dirty="0">
                  <a:solidFill>
                    <a:srgbClr val="C0504D"/>
                  </a:solidFill>
                  <a:latin typeface="Avenir" panose="02000503020000020003" pitchFamily="2" charset="0"/>
                  <a:ea typeface="Apple Color Emoji" pitchFamily="2" charset="0"/>
                  <a:cs typeface="Adelle Sans Devanagari" panose="02000503000000020004" pitchFamily="2" charset="-78"/>
                </a:rPr>
                <a:t>Ausblick</a:t>
              </a:r>
            </a:p>
          </p:txBody>
        </p:sp>
        <p:sp>
          <p:nvSpPr>
            <p:cNvPr id="44" name="Textfeld 43">
              <a:extLst>
                <a:ext uri="{FF2B5EF4-FFF2-40B4-BE49-F238E27FC236}">
                  <a16:creationId xmlns:a16="http://schemas.microsoft.com/office/drawing/2014/main" id="{0C321BF5-0437-E290-CEFD-3D3B7BE65B48}"/>
                </a:ext>
              </a:extLst>
            </p:cNvPr>
            <p:cNvSpPr txBox="1"/>
            <p:nvPr/>
          </p:nvSpPr>
          <p:spPr>
            <a:xfrm>
              <a:off x="15870347" y="25603455"/>
              <a:ext cx="12150586" cy="8956298"/>
            </a:xfrm>
            <a:prstGeom prst="rect">
              <a:avLst/>
            </a:prstGeom>
            <a:noFill/>
          </p:spPr>
          <p:txBody>
            <a:bodyPr wrap="square" rtlCol="0">
              <a:spAutoFit/>
            </a:bodyPr>
            <a:lstStyle/>
            <a:p>
              <a:pPr algn="just"/>
              <a:r>
                <a:rPr lang="de-DE" sz="3200" dirty="0">
                  <a:latin typeface="Avenir" panose="02000503020000020003" pitchFamily="2" charset="0"/>
                  <a:ea typeface="Apple Color Emoji" pitchFamily="2" charset="0"/>
                  <a:cs typeface="Adelle Sans Devanagari" panose="02000503000000020004" pitchFamily="2" charset="-78"/>
                </a:rPr>
                <a:t>Im Anschluss  werden in der zweiten Projektphase alle Menschen mit Behinderung in den Görlitzer Werkstätten in die Organisationsentwicklung einbezogen, indem sie in einem Fragebogen schriftlich ihre Wünsche und Anregungen äußern können.</a:t>
              </a:r>
            </a:p>
            <a:p>
              <a:pPr algn="just"/>
              <a:r>
                <a:rPr lang="de-DE" sz="3200" dirty="0">
                  <a:latin typeface="Avenir" panose="02000503020000020003" pitchFamily="2" charset="0"/>
                  <a:ea typeface="Apple Color Emoji" pitchFamily="2" charset="0"/>
                  <a:cs typeface="Adelle Sans Devanagari" panose="02000503000000020004" pitchFamily="2" charset="-78"/>
                </a:rPr>
                <a:t>Für Werkstätten für Menschen mit Behinderung zeigt diese Untersuchung einen Weg, wie partizipative Organisations-entwicklung gelebt werden kann. Gruppenbefragungen schaffen die Möglichkeit für einen offenen Dialog zwischen Fachkräften und Menschen mit Behinderung, der über die Untersuchung hinaus langfristig die Zusammenarbeit fördern kann. Es wird deutlich, dass die Partizipation von Menschen mit Behinderungen einen festen Raum im Arbeitsalltag finden muss, um die Organisationsentwicklung zielgruppengerecht voranzutreiben. Sowohl in der psychologischen Forschung als auch in der Praxis sind weitere Schritte notwendig, damit Menschen mit Behinderung ihr Arbeitsleben mitgestalten und ein selbstbestimmtes Leben führen können. </a:t>
              </a:r>
            </a:p>
          </p:txBody>
        </p:sp>
      </p:grpSp>
      <p:grpSp>
        <p:nvGrpSpPr>
          <p:cNvPr id="47" name="Gruppieren 46">
            <a:extLst>
              <a:ext uri="{FF2B5EF4-FFF2-40B4-BE49-F238E27FC236}">
                <a16:creationId xmlns:a16="http://schemas.microsoft.com/office/drawing/2014/main" id="{2AFACAAC-A8A7-FCEA-3D8E-8C8250F7DB66}"/>
              </a:ext>
            </a:extLst>
          </p:cNvPr>
          <p:cNvGrpSpPr/>
          <p:nvPr/>
        </p:nvGrpSpPr>
        <p:grpSpPr>
          <a:xfrm>
            <a:off x="1499505" y="30095600"/>
            <a:ext cx="13136425" cy="10257453"/>
            <a:chOff x="1499505" y="30660977"/>
            <a:chExt cx="13136425" cy="10257453"/>
          </a:xfrm>
        </p:grpSpPr>
        <p:grpSp>
          <p:nvGrpSpPr>
            <p:cNvPr id="46" name="Gruppieren 45">
              <a:extLst>
                <a:ext uri="{FF2B5EF4-FFF2-40B4-BE49-F238E27FC236}">
                  <a16:creationId xmlns:a16="http://schemas.microsoft.com/office/drawing/2014/main" id="{B4E87954-A321-13A9-5DDF-87B36CED89F3}"/>
                </a:ext>
              </a:extLst>
            </p:cNvPr>
            <p:cNvGrpSpPr/>
            <p:nvPr/>
          </p:nvGrpSpPr>
          <p:grpSpPr>
            <a:xfrm>
              <a:off x="1499505" y="31125993"/>
              <a:ext cx="13136425" cy="9792437"/>
              <a:chOff x="1499505" y="30748327"/>
              <a:chExt cx="13136425" cy="9792437"/>
            </a:xfrm>
          </p:grpSpPr>
          <p:sp>
            <p:nvSpPr>
              <p:cNvPr id="38" name="Textfeld 37">
                <a:extLst>
                  <a:ext uri="{FF2B5EF4-FFF2-40B4-BE49-F238E27FC236}">
                    <a16:creationId xmlns:a16="http://schemas.microsoft.com/office/drawing/2014/main" id="{2A69A686-3BE2-338A-D6E8-80576FE66C7F}"/>
                  </a:ext>
                </a:extLst>
              </p:cNvPr>
              <p:cNvSpPr txBox="1"/>
              <p:nvPr/>
            </p:nvSpPr>
            <p:spPr>
              <a:xfrm>
                <a:off x="1499505" y="30748327"/>
                <a:ext cx="13136425" cy="9792437"/>
              </a:xfrm>
              <a:prstGeom prst="rect">
                <a:avLst/>
              </a:prstGeom>
              <a:noFill/>
              <a:ln>
                <a:solidFill>
                  <a:srgbClr val="C0504D"/>
                </a:solidFill>
                <a:extLst>
                  <a:ext uri="{C807C97D-BFC1-408E-A445-0C87EB9F89A2}">
                    <ask:lineSketchStyleProps xmlns:ask="http://schemas.microsoft.com/office/drawing/2018/sketchyshapes" sd="1219033472">
                      <a:custGeom>
                        <a:avLst/>
                        <a:gdLst>
                          <a:gd name="connsiteX0" fmla="*/ 0 w 13097604"/>
                          <a:gd name="connsiteY0" fmla="*/ 0 h 20472467"/>
                          <a:gd name="connsiteX1" fmla="*/ 558372 w 13097604"/>
                          <a:gd name="connsiteY1" fmla="*/ 0 h 20472467"/>
                          <a:gd name="connsiteX2" fmla="*/ 854791 w 13097604"/>
                          <a:gd name="connsiteY2" fmla="*/ 0 h 20472467"/>
                          <a:gd name="connsiteX3" fmla="*/ 1806091 w 13097604"/>
                          <a:gd name="connsiteY3" fmla="*/ 0 h 20472467"/>
                          <a:gd name="connsiteX4" fmla="*/ 2364462 w 13097604"/>
                          <a:gd name="connsiteY4" fmla="*/ 0 h 20472467"/>
                          <a:gd name="connsiteX5" fmla="*/ 2922834 w 13097604"/>
                          <a:gd name="connsiteY5" fmla="*/ 0 h 20472467"/>
                          <a:gd name="connsiteX6" fmla="*/ 3874133 w 13097604"/>
                          <a:gd name="connsiteY6" fmla="*/ 0 h 20472467"/>
                          <a:gd name="connsiteX7" fmla="*/ 4301529 w 13097604"/>
                          <a:gd name="connsiteY7" fmla="*/ 0 h 20472467"/>
                          <a:gd name="connsiteX8" fmla="*/ 5252829 w 13097604"/>
                          <a:gd name="connsiteY8" fmla="*/ 0 h 20472467"/>
                          <a:gd name="connsiteX9" fmla="*/ 6204128 w 13097604"/>
                          <a:gd name="connsiteY9" fmla="*/ 0 h 20472467"/>
                          <a:gd name="connsiteX10" fmla="*/ 6893476 w 13097604"/>
                          <a:gd name="connsiteY10" fmla="*/ 0 h 20472467"/>
                          <a:gd name="connsiteX11" fmla="*/ 7844775 w 13097604"/>
                          <a:gd name="connsiteY11" fmla="*/ 0 h 20472467"/>
                          <a:gd name="connsiteX12" fmla="*/ 8403147 w 13097604"/>
                          <a:gd name="connsiteY12" fmla="*/ 0 h 20472467"/>
                          <a:gd name="connsiteX13" fmla="*/ 8961519 w 13097604"/>
                          <a:gd name="connsiteY13" fmla="*/ 0 h 20472467"/>
                          <a:gd name="connsiteX14" fmla="*/ 9781842 w 13097604"/>
                          <a:gd name="connsiteY14" fmla="*/ 0 h 20472467"/>
                          <a:gd name="connsiteX15" fmla="*/ 10340214 w 13097604"/>
                          <a:gd name="connsiteY15" fmla="*/ 0 h 20472467"/>
                          <a:gd name="connsiteX16" fmla="*/ 11291513 w 13097604"/>
                          <a:gd name="connsiteY16" fmla="*/ 0 h 20472467"/>
                          <a:gd name="connsiteX17" fmla="*/ 12242813 w 13097604"/>
                          <a:gd name="connsiteY17" fmla="*/ 0 h 20472467"/>
                          <a:gd name="connsiteX18" fmla="*/ 13097604 w 13097604"/>
                          <a:gd name="connsiteY18" fmla="*/ 0 h 20472467"/>
                          <a:gd name="connsiteX19" fmla="*/ 13097604 w 13097604"/>
                          <a:gd name="connsiteY19" fmla="*/ 477691 h 20472467"/>
                          <a:gd name="connsiteX20" fmla="*/ 13097604 w 13097604"/>
                          <a:gd name="connsiteY20" fmla="*/ 545932 h 20472467"/>
                          <a:gd name="connsiteX21" fmla="*/ 13097604 w 13097604"/>
                          <a:gd name="connsiteY21" fmla="*/ 818899 h 20472467"/>
                          <a:gd name="connsiteX22" fmla="*/ 13097604 w 13097604"/>
                          <a:gd name="connsiteY22" fmla="*/ 1706039 h 20472467"/>
                          <a:gd name="connsiteX23" fmla="*/ 13097604 w 13097604"/>
                          <a:gd name="connsiteY23" fmla="*/ 2183730 h 20472467"/>
                          <a:gd name="connsiteX24" fmla="*/ 13097604 w 13097604"/>
                          <a:gd name="connsiteY24" fmla="*/ 2456696 h 20472467"/>
                          <a:gd name="connsiteX25" fmla="*/ 13097604 w 13097604"/>
                          <a:gd name="connsiteY25" fmla="*/ 3343836 h 20472467"/>
                          <a:gd name="connsiteX26" fmla="*/ 13097604 w 13097604"/>
                          <a:gd name="connsiteY26" fmla="*/ 4026252 h 20472467"/>
                          <a:gd name="connsiteX27" fmla="*/ 13097604 w 13097604"/>
                          <a:gd name="connsiteY27" fmla="*/ 4708667 h 20472467"/>
                          <a:gd name="connsiteX28" fmla="*/ 13097604 w 13097604"/>
                          <a:gd name="connsiteY28" fmla="*/ 5800532 h 20472467"/>
                          <a:gd name="connsiteX29" fmla="*/ 13097604 w 13097604"/>
                          <a:gd name="connsiteY29" fmla="*/ 6687673 h 20472467"/>
                          <a:gd name="connsiteX30" fmla="*/ 13097604 w 13097604"/>
                          <a:gd name="connsiteY30" fmla="*/ 6755914 h 20472467"/>
                          <a:gd name="connsiteX31" fmla="*/ 13097604 w 13097604"/>
                          <a:gd name="connsiteY31" fmla="*/ 7233605 h 20472467"/>
                          <a:gd name="connsiteX32" fmla="*/ 13097604 w 13097604"/>
                          <a:gd name="connsiteY32" fmla="*/ 8325470 h 20472467"/>
                          <a:gd name="connsiteX33" fmla="*/ 13097604 w 13097604"/>
                          <a:gd name="connsiteY33" fmla="*/ 9007885 h 20472467"/>
                          <a:gd name="connsiteX34" fmla="*/ 13097604 w 13097604"/>
                          <a:gd name="connsiteY34" fmla="*/ 9895026 h 20472467"/>
                          <a:gd name="connsiteX35" fmla="*/ 13097604 w 13097604"/>
                          <a:gd name="connsiteY35" fmla="*/ 10372717 h 20472467"/>
                          <a:gd name="connsiteX36" fmla="*/ 13097604 w 13097604"/>
                          <a:gd name="connsiteY36" fmla="*/ 11055132 h 20472467"/>
                          <a:gd name="connsiteX37" fmla="*/ 13097604 w 13097604"/>
                          <a:gd name="connsiteY37" fmla="*/ 12146997 h 20472467"/>
                          <a:gd name="connsiteX38" fmla="*/ 13097604 w 13097604"/>
                          <a:gd name="connsiteY38" fmla="*/ 12419963 h 20472467"/>
                          <a:gd name="connsiteX39" fmla="*/ 13097604 w 13097604"/>
                          <a:gd name="connsiteY39" fmla="*/ 13307104 h 20472467"/>
                          <a:gd name="connsiteX40" fmla="*/ 13097604 w 13097604"/>
                          <a:gd name="connsiteY40" fmla="*/ 13580070 h 20472467"/>
                          <a:gd name="connsiteX41" fmla="*/ 13097604 w 13097604"/>
                          <a:gd name="connsiteY41" fmla="*/ 14262485 h 20472467"/>
                          <a:gd name="connsiteX42" fmla="*/ 13097604 w 13097604"/>
                          <a:gd name="connsiteY42" fmla="*/ 15149626 h 20472467"/>
                          <a:gd name="connsiteX43" fmla="*/ 13097604 w 13097604"/>
                          <a:gd name="connsiteY43" fmla="*/ 15217867 h 20472467"/>
                          <a:gd name="connsiteX44" fmla="*/ 13097604 w 13097604"/>
                          <a:gd name="connsiteY44" fmla="*/ 15286109 h 20472467"/>
                          <a:gd name="connsiteX45" fmla="*/ 13097604 w 13097604"/>
                          <a:gd name="connsiteY45" fmla="*/ 16377974 h 20472467"/>
                          <a:gd name="connsiteX46" fmla="*/ 13097604 w 13097604"/>
                          <a:gd name="connsiteY46" fmla="*/ 17060389 h 20472467"/>
                          <a:gd name="connsiteX47" fmla="*/ 13097604 w 13097604"/>
                          <a:gd name="connsiteY47" fmla="*/ 17128631 h 20472467"/>
                          <a:gd name="connsiteX48" fmla="*/ 13097604 w 13097604"/>
                          <a:gd name="connsiteY48" fmla="*/ 17811046 h 20472467"/>
                          <a:gd name="connsiteX49" fmla="*/ 13097604 w 13097604"/>
                          <a:gd name="connsiteY49" fmla="*/ 18902911 h 20472467"/>
                          <a:gd name="connsiteX50" fmla="*/ 13097604 w 13097604"/>
                          <a:gd name="connsiteY50" fmla="*/ 19380602 h 20472467"/>
                          <a:gd name="connsiteX51" fmla="*/ 13097604 w 13097604"/>
                          <a:gd name="connsiteY51" fmla="*/ 19858293 h 20472467"/>
                          <a:gd name="connsiteX52" fmla="*/ 13097604 w 13097604"/>
                          <a:gd name="connsiteY52" fmla="*/ 20472467 h 20472467"/>
                          <a:gd name="connsiteX53" fmla="*/ 12277280 w 13097604"/>
                          <a:gd name="connsiteY53" fmla="*/ 20472467 h 20472467"/>
                          <a:gd name="connsiteX54" fmla="*/ 11587933 w 13097604"/>
                          <a:gd name="connsiteY54" fmla="*/ 20472467 h 20472467"/>
                          <a:gd name="connsiteX55" fmla="*/ 10636633 w 13097604"/>
                          <a:gd name="connsiteY55" fmla="*/ 20472467 h 20472467"/>
                          <a:gd name="connsiteX56" fmla="*/ 10078262 w 13097604"/>
                          <a:gd name="connsiteY56" fmla="*/ 20472467 h 20472467"/>
                          <a:gd name="connsiteX57" fmla="*/ 9650866 w 13097604"/>
                          <a:gd name="connsiteY57" fmla="*/ 20472467 h 20472467"/>
                          <a:gd name="connsiteX58" fmla="*/ 8961519 w 13097604"/>
                          <a:gd name="connsiteY58" fmla="*/ 20472467 h 20472467"/>
                          <a:gd name="connsiteX59" fmla="*/ 8141195 w 13097604"/>
                          <a:gd name="connsiteY59" fmla="*/ 20472467 h 20472467"/>
                          <a:gd name="connsiteX60" fmla="*/ 7189895 w 13097604"/>
                          <a:gd name="connsiteY60" fmla="*/ 20472467 h 20472467"/>
                          <a:gd name="connsiteX61" fmla="*/ 6369572 w 13097604"/>
                          <a:gd name="connsiteY61" fmla="*/ 20472467 h 20472467"/>
                          <a:gd name="connsiteX62" fmla="*/ 5418272 w 13097604"/>
                          <a:gd name="connsiteY62" fmla="*/ 20472467 h 20472467"/>
                          <a:gd name="connsiteX63" fmla="*/ 4597948 w 13097604"/>
                          <a:gd name="connsiteY63" fmla="*/ 20472467 h 20472467"/>
                          <a:gd name="connsiteX64" fmla="*/ 4170553 w 13097604"/>
                          <a:gd name="connsiteY64" fmla="*/ 20472467 h 20472467"/>
                          <a:gd name="connsiteX65" fmla="*/ 3350229 w 13097604"/>
                          <a:gd name="connsiteY65" fmla="*/ 20472467 h 20472467"/>
                          <a:gd name="connsiteX66" fmla="*/ 2791858 w 13097604"/>
                          <a:gd name="connsiteY66" fmla="*/ 20472467 h 20472467"/>
                          <a:gd name="connsiteX67" fmla="*/ 2364462 w 13097604"/>
                          <a:gd name="connsiteY67" fmla="*/ 20472467 h 20472467"/>
                          <a:gd name="connsiteX68" fmla="*/ 2068043 w 13097604"/>
                          <a:gd name="connsiteY68" fmla="*/ 20472467 h 20472467"/>
                          <a:gd name="connsiteX69" fmla="*/ 1640647 w 13097604"/>
                          <a:gd name="connsiteY69" fmla="*/ 20472467 h 20472467"/>
                          <a:gd name="connsiteX70" fmla="*/ 1213252 w 13097604"/>
                          <a:gd name="connsiteY70" fmla="*/ 20472467 h 20472467"/>
                          <a:gd name="connsiteX71" fmla="*/ 0 w 13097604"/>
                          <a:gd name="connsiteY71" fmla="*/ 20472467 h 20472467"/>
                          <a:gd name="connsiteX72" fmla="*/ 0 w 13097604"/>
                          <a:gd name="connsiteY72" fmla="*/ 19790051 h 20472467"/>
                          <a:gd name="connsiteX73" fmla="*/ 0 w 13097604"/>
                          <a:gd name="connsiteY73" fmla="*/ 18698187 h 20472467"/>
                          <a:gd name="connsiteX74" fmla="*/ 0 w 13097604"/>
                          <a:gd name="connsiteY74" fmla="*/ 18015771 h 20472467"/>
                          <a:gd name="connsiteX75" fmla="*/ 0 w 13097604"/>
                          <a:gd name="connsiteY75" fmla="*/ 16923906 h 20472467"/>
                          <a:gd name="connsiteX76" fmla="*/ 0 w 13097604"/>
                          <a:gd name="connsiteY76" fmla="*/ 16241490 h 20472467"/>
                          <a:gd name="connsiteX77" fmla="*/ 0 w 13097604"/>
                          <a:gd name="connsiteY77" fmla="*/ 15354350 h 20472467"/>
                          <a:gd name="connsiteX78" fmla="*/ 0 w 13097604"/>
                          <a:gd name="connsiteY78" fmla="*/ 15286109 h 20472467"/>
                          <a:gd name="connsiteX79" fmla="*/ 0 w 13097604"/>
                          <a:gd name="connsiteY79" fmla="*/ 14194244 h 20472467"/>
                          <a:gd name="connsiteX80" fmla="*/ 0 w 13097604"/>
                          <a:gd name="connsiteY80" fmla="*/ 13716553 h 20472467"/>
                          <a:gd name="connsiteX81" fmla="*/ 0 w 13097604"/>
                          <a:gd name="connsiteY81" fmla="*/ 12829413 h 20472467"/>
                          <a:gd name="connsiteX82" fmla="*/ 0 w 13097604"/>
                          <a:gd name="connsiteY82" fmla="*/ 12761171 h 20472467"/>
                          <a:gd name="connsiteX83" fmla="*/ 0 w 13097604"/>
                          <a:gd name="connsiteY83" fmla="*/ 11669306 h 20472467"/>
                          <a:gd name="connsiteX84" fmla="*/ 0 w 13097604"/>
                          <a:gd name="connsiteY84" fmla="*/ 11191615 h 20472467"/>
                          <a:gd name="connsiteX85" fmla="*/ 0 w 13097604"/>
                          <a:gd name="connsiteY85" fmla="*/ 10509200 h 20472467"/>
                          <a:gd name="connsiteX86" fmla="*/ 0 w 13097604"/>
                          <a:gd name="connsiteY86" fmla="*/ 10236234 h 20472467"/>
                          <a:gd name="connsiteX87" fmla="*/ 0 w 13097604"/>
                          <a:gd name="connsiteY87" fmla="*/ 9349093 h 20472467"/>
                          <a:gd name="connsiteX88" fmla="*/ 0 w 13097604"/>
                          <a:gd name="connsiteY88" fmla="*/ 8257228 h 20472467"/>
                          <a:gd name="connsiteX89" fmla="*/ 0 w 13097604"/>
                          <a:gd name="connsiteY89" fmla="*/ 7779537 h 20472467"/>
                          <a:gd name="connsiteX90" fmla="*/ 0 w 13097604"/>
                          <a:gd name="connsiteY90" fmla="*/ 6687673 h 20472467"/>
                          <a:gd name="connsiteX91" fmla="*/ 0 w 13097604"/>
                          <a:gd name="connsiteY91" fmla="*/ 6005257 h 20472467"/>
                          <a:gd name="connsiteX92" fmla="*/ 0 w 13097604"/>
                          <a:gd name="connsiteY92" fmla="*/ 4913392 h 20472467"/>
                          <a:gd name="connsiteX93" fmla="*/ 0 w 13097604"/>
                          <a:gd name="connsiteY93" fmla="*/ 3821527 h 20472467"/>
                          <a:gd name="connsiteX94" fmla="*/ 0 w 13097604"/>
                          <a:gd name="connsiteY94" fmla="*/ 3548561 h 20472467"/>
                          <a:gd name="connsiteX95" fmla="*/ 0 w 13097604"/>
                          <a:gd name="connsiteY95" fmla="*/ 3070870 h 20472467"/>
                          <a:gd name="connsiteX96" fmla="*/ 0 w 13097604"/>
                          <a:gd name="connsiteY96" fmla="*/ 2388454 h 20472467"/>
                          <a:gd name="connsiteX97" fmla="*/ 0 w 13097604"/>
                          <a:gd name="connsiteY97" fmla="*/ 1706039 h 20472467"/>
                          <a:gd name="connsiteX98" fmla="*/ 0 w 13097604"/>
                          <a:gd name="connsiteY98" fmla="*/ 818899 h 20472467"/>
                          <a:gd name="connsiteX99" fmla="*/ 0 w 13097604"/>
                          <a:gd name="connsiteY99" fmla="*/ 0 h 2047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097604" h="20472467" extrusionOk="0">
                            <a:moveTo>
                              <a:pt x="0" y="0"/>
                            </a:moveTo>
                            <a:cubicBezTo>
                              <a:pt x="226475" y="-6974"/>
                              <a:pt x="285969" y="5079"/>
                              <a:pt x="558372" y="0"/>
                            </a:cubicBezTo>
                            <a:cubicBezTo>
                              <a:pt x="830775" y="-5079"/>
                              <a:pt x="742485" y="-12006"/>
                              <a:pt x="854791" y="0"/>
                            </a:cubicBezTo>
                            <a:cubicBezTo>
                              <a:pt x="967097" y="12006"/>
                              <a:pt x="1493908" y="8546"/>
                              <a:pt x="1806091" y="0"/>
                            </a:cubicBezTo>
                            <a:cubicBezTo>
                              <a:pt x="2118274" y="-8546"/>
                              <a:pt x="2187867" y="-2992"/>
                              <a:pt x="2364462" y="0"/>
                            </a:cubicBezTo>
                            <a:cubicBezTo>
                              <a:pt x="2541057" y="2992"/>
                              <a:pt x="2696846" y="-11949"/>
                              <a:pt x="2922834" y="0"/>
                            </a:cubicBezTo>
                            <a:cubicBezTo>
                              <a:pt x="3148822" y="11949"/>
                              <a:pt x="3421061" y="-19917"/>
                              <a:pt x="3874133" y="0"/>
                            </a:cubicBezTo>
                            <a:cubicBezTo>
                              <a:pt x="4327205" y="19917"/>
                              <a:pt x="4173991" y="15650"/>
                              <a:pt x="4301529" y="0"/>
                            </a:cubicBezTo>
                            <a:cubicBezTo>
                              <a:pt x="4429067" y="-15650"/>
                              <a:pt x="4934727" y="34836"/>
                              <a:pt x="5252829" y="0"/>
                            </a:cubicBezTo>
                            <a:cubicBezTo>
                              <a:pt x="5570931" y="-34836"/>
                              <a:pt x="5908287" y="16493"/>
                              <a:pt x="6204128" y="0"/>
                            </a:cubicBezTo>
                            <a:cubicBezTo>
                              <a:pt x="6499969" y="-16493"/>
                              <a:pt x="6735654" y="-18309"/>
                              <a:pt x="6893476" y="0"/>
                            </a:cubicBezTo>
                            <a:cubicBezTo>
                              <a:pt x="7051298" y="18309"/>
                              <a:pt x="7506019" y="-14834"/>
                              <a:pt x="7844775" y="0"/>
                            </a:cubicBezTo>
                            <a:cubicBezTo>
                              <a:pt x="8183531" y="14834"/>
                              <a:pt x="8134590" y="-23499"/>
                              <a:pt x="8403147" y="0"/>
                            </a:cubicBezTo>
                            <a:cubicBezTo>
                              <a:pt x="8671704" y="23499"/>
                              <a:pt x="8689113" y="4781"/>
                              <a:pt x="8961519" y="0"/>
                            </a:cubicBezTo>
                            <a:cubicBezTo>
                              <a:pt x="9233925" y="-4781"/>
                              <a:pt x="9404397" y="-336"/>
                              <a:pt x="9781842" y="0"/>
                            </a:cubicBezTo>
                            <a:cubicBezTo>
                              <a:pt x="10159287" y="336"/>
                              <a:pt x="10184735" y="17850"/>
                              <a:pt x="10340214" y="0"/>
                            </a:cubicBezTo>
                            <a:cubicBezTo>
                              <a:pt x="10495693" y="-17850"/>
                              <a:pt x="10943400" y="7584"/>
                              <a:pt x="11291513" y="0"/>
                            </a:cubicBezTo>
                            <a:cubicBezTo>
                              <a:pt x="11639626" y="-7584"/>
                              <a:pt x="11977195" y="19615"/>
                              <a:pt x="12242813" y="0"/>
                            </a:cubicBezTo>
                            <a:cubicBezTo>
                              <a:pt x="12508431" y="-19615"/>
                              <a:pt x="12787760" y="-6799"/>
                              <a:pt x="13097604" y="0"/>
                            </a:cubicBezTo>
                            <a:cubicBezTo>
                              <a:pt x="13098358" y="160085"/>
                              <a:pt x="13117774" y="375094"/>
                              <a:pt x="13097604" y="477691"/>
                            </a:cubicBezTo>
                            <a:cubicBezTo>
                              <a:pt x="13077434" y="580288"/>
                              <a:pt x="13094679" y="529355"/>
                              <a:pt x="13097604" y="545932"/>
                            </a:cubicBezTo>
                            <a:cubicBezTo>
                              <a:pt x="13100529" y="562509"/>
                              <a:pt x="13097922" y="711358"/>
                              <a:pt x="13097604" y="818899"/>
                            </a:cubicBezTo>
                            <a:cubicBezTo>
                              <a:pt x="13097286" y="926440"/>
                              <a:pt x="13135268" y="1406747"/>
                              <a:pt x="13097604" y="1706039"/>
                            </a:cubicBezTo>
                            <a:cubicBezTo>
                              <a:pt x="13059940" y="2005331"/>
                              <a:pt x="13080061" y="2075548"/>
                              <a:pt x="13097604" y="2183730"/>
                            </a:cubicBezTo>
                            <a:cubicBezTo>
                              <a:pt x="13115147" y="2291912"/>
                              <a:pt x="13092312" y="2394261"/>
                              <a:pt x="13097604" y="2456696"/>
                            </a:cubicBezTo>
                            <a:cubicBezTo>
                              <a:pt x="13102896" y="2519131"/>
                              <a:pt x="13113613" y="3157065"/>
                              <a:pt x="13097604" y="3343836"/>
                            </a:cubicBezTo>
                            <a:cubicBezTo>
                              <a:pt x="13081595" y="3530607"/>
                              <a:pt x="13113554" y="3875874"/>
                              <a:pt x="13097604" y="4026252"/>
                            </a:cubicBezTo>
                            <a:cubicBezTo>
                              <a:pt x="13081654" y="4176630"/>
                              <a:pt x="13071539" y="4550091"/>
                              <a:pt x="13097604" y="4708667"/>
                            </a:cubicBezTo>
                            <a:cubicBezTo>
                              <a:pt x="13123669" y="4867244"/>
                              <a:pt x="13072107" y="5260834"/>
                              <a:pt x="13097604" y="5800532"/>
                            </a:cubicBezTo>
                            <a:cubicBezTo>
                              <a:pt x="13123101" y="6340231"/>
                              <a:pt x="13054477" y="6429503"/>
                              <a:pt x="13097604" y="6687673"/>
                            </a:cubicBezTo>
                            <a:cubicBezTo>
                              <a:pt x="13140731" y="6945843"/>
                              <a:pt x="13096704" y="6729031"/>
                              <a:pt x="13097604" y="6755914"/>
                            </a:cubicBezTo>
                            <a:cubicBezTo>
                              <a:pt x="13098504" y="6782797"/>
                              <a:pt x="13082972" y="7041370"/>
                              <a:pt x="13097604" y="7233605"/>
                            </a:cubicBezTo>
                            <a:cubicBezTo>
                              <a:pt x="13112236" y="7425840"/>
                              <a:pt x="13062911" y="7888653"/>
                              <a:pt x="13097604" y="8325470"/>
                            </a:cubicBezTo>
                            <a:cubicBezTo>
                              <a:pt x="13132297" y="8762288"/>
                              <a:pt x="13092072" y="8779367"/>
                              <a:pt x="13097604" y="9007885"/>
                            </a:cubicBezTo>
                            <a:cubicBezTo>
                              <a:pt x="13103136" y="9236404"/>
                              <a:pt x="13104511" y="9604269"/>
                              <a:pt x="13097604" y="9895026"/>
                            </a:cubicBezTo>
                            <a:cubicBezTo>
                              <a:pt x="13090697" y="10185783"/>
                              <a:pt x="13080521" y="10257717"/>
                              <a:pt x="13097604" y="10372717"/>
                            </a:cubicBezTo>
                            <a:cubicBezTo>
                              <a:pt x="13114687" y="10487717"/>
                              <a:pt x="13080282" y="10779595"/>
                              <a:pt x="13097604" y="11055132"/>
                            </a:cubicBezTo>
                            <a:cubicBezTo>
                              <a:pt x="13114926" y="11330670"/>
                              <a:pt x="13104726" y="11773621"/>
                              <a:pt x="13097604" y="12146997"/>
                            </a:cubicBezTo>
                            <a:cubicBezTo>
                              <a:pt x="13090482" y="12520373"/>
                              <a:pt x="13085197" y="12349359"/>
                              <a:pt x="13097604" y="12419963"/>
                            </a:cubicBezTo>
                            <a:cubicBezTo>
                              <a:pt x="13110011" y="12490567"/>
                              <a:pt x="13123535" y="12989866"/>
                              <a:pt x="13097604" y="13307104"/>
                            </a:cubicBezTo>
                            <a:cubicBezTo>
                              <a:pt x="13071673" y="13624342"/>
                              <a:pt x="13105849" y="13511627"/>
                              <a:pt x="13097604" y="13580070"/>
                            </a:cubicBezTo>
                            <a:cubicBezTo>
                              <a:pt x="13089359" y="13648513"/>
                              <a:pt x="13117847" y="13957964"/>
                              <a:pt x="13097604" y="14262485"/>
                            </a:cubicBezTo>
                            <a:cubicBezTo>
                              <a:pt x="13077361" y="14567007"/>
                              <a:pt x="13098004" y="14803213"/>
                              <a:pt x="13097604" y="15149626"/>
                            </a:cubicBezTo>
                            <a:cubicBezTo>
                              <a:pt x="13097204" y="15496039"/>
                              <a:pt x="13100953" y="15201150"/>
                              <a:pt x="13097604" y="15217867"/>
                            </a:cubicBezTo>
                            <a:cubicBezTo>
                              <a:pt x="13094255" y="15234584"/>
                              <a:pt x="13096905" y="15269935"/>
                              <a:pt x="13097604" y="15286109"/>
                            </a:cubicBezTo>
                            <a:cubicBezTo>
                              <a:pt x="13098303" y="15302283"/>
                              <a:pt x="13152050" y="16076966"/>
                              <a:pt x="13097604" y="16377974"/>
                            </a:cubicBezTo>
                            <a:cubicBezTo>
                              <a:pt x="13043158" y="16678983"/>
                              <a:pt x="13107009" y="16741880"/>
                              <a:pt x="13097604" y="17060389"/>
                            </a:cubicBezTo>
                            <a:cubicBezTo>
                              <a:pt x="13088199" y="17378898"/>
                              <a:pt x="13098702" y="17112511"/>
                              <a:pt x="13097604" y="17128631"/>
                            </a:cubicBezTo>
                            <a:cubicBezTo>
                              <a:pt x="13096506" y="17144751"/>
                              <a:pt x="13091225" y="17504147"/>
                              <a:pt x="13097604" y="17811046"/>
                            </a:cubicBezTo>
                            <a:cubicBezTo>
                              <a:pt x="13103983" y="18117945"/>
                              <a:pt x="13043917" y="18413361"/>
                              <a:pt x="13097604" y="18902911"/>
                            </a:cubicBezTo>
                            <a:cubicBezTo>
                              <a:pt x="13151291" y="19392462"/>
                              <a:pt x="13083354" y="19152280"/>
                              <a:pt x="13097604" y="19380602"/>
                            </a:cubicBezTo>
                            <a:cubicBezTo>
                              <a:pt x="13111854" y="19608924"/>
                              <a:pt x="13075429" y="19696301"/>
                              <a:pt x="13097604" y="19858293"/>
                            </a:cubicBezTo>
                            <a:cubicBezTo>
                              <a:pt x="13119779" y="20020285"/>
                              <a:pt x="13070390" y="20275652"/>
                              <a:pt x="13097604" y="20472467"/>
                            </a:cubicBezTo>
                            <a:cubicBezTo>
                              <a:pt x="12929899" y="20507969"/>
                              <a:pt x="12648959" y="20447473"/>
                              <a:pt x="12277280" y="20472467"/>
                            </a:cubicBezTo>
                            <a:cubicBezTo>
                              <a:pt x="11905601" y="20497461"/>
                              <a:pt x="11892483" y="20502205"/>
                              <a:pt x="11587933" y="20472467"/>
                            </a:cubicBezTo>
                            <a:cubicBezTo>
                              <a:pt x="11283383" y="20442729"/>
                              <a:pt x="10980450" y="20460280"/>
                              <a:pt x="10636633" y="20472467"/>
                            </a:cubicBezTo>
                            <a:cubicBezTo>
                              <a:pt x="10292816" y="20484654"/>
                              <a:pt x="10300673" y="20479785"/>
                              <a:pt x="10078262" y="20472467"/>
                            </a:cubicBezTo>
                            <a:cubicBezTo>
                              <a:pt x="9855851" y="20465149"/>
                              <a:pt x="9754122" y="20466459"/>
                              <a:pt x="9650866" y="20472467"/>
                            </a:cubicBezTo>
                            <a:cubicBezTo>
                              <a:pt x="9547610" y="20478475"/>
                              <a:pt x="9104806" y="20503307"/>
                              <a:pt x="8961519" y="20472467"/>
                            </a:cubicBezTo>
                            <a:cubicBezTo>
                              <a:pt x="8818232" y="20441627"/>
                              <a:pt x="8419040" y="20482966"/>
                              <a:pt x="8141195" y="20472467"/>
                            </a:cubicBezTo>
                            <a:cubicBezTo>
                              <a:pt x="7863350" y="20461968"/>
                              <a:pt x="7476863" y="20513102"/>
                              <a:pt x="7189895" y="20472467"/>
                            </a:cubicBezTo>
                            <a:cubicBezTo>
                              <a:pt x="6902927" y="20431832"/>
                              <a:pt x="6565095" y="20454691"/>
                              <a:pt x="6369572" y="20472467"/>
                            </a:cubicBezTo>
                            <a:cubicBezTo>
                              <a:pt x="6174049" y="20490243"/>
                              <a:pt x="5618053" y="20441634"/>
                              <a:pt x="5418272" y="20472467"/>
                            </a:cubicBezTo>
                            <a:cubicBezTo>
                              <a:pt x="5218491" y="20503300"/>
                              <a:pt x="4975086" y="20489361"/>
                              <a:pt x="4597948" y="20472467"/>
                            </a:cubicBezTo>
                            <a:cubicBezTo>
                              <a:pt x="4220810" y="20455573"/>
                              <a:pt x="4311707" y="20468974"/>
                              <a:pt x="4170553" y="20472467"/>
                            </a:cubicBezTo>
                            <a:cubicBezTo>
                              <a:pt x="4029400" y="20475960"/>
                              <a:pt x="3567257" y="20468049"/>
                              <a:pt x="3350229" y="20472467"/>
                            </a:cubicBezTo>
                            <a:cubicBezTo>
                              <a:pt x="3133201" y="20476885"/>
                              <a:pt x="2945833" y="20476546"/>
                              <a:pt x="2791858" y="20472467"/>
                            </a:cubicBezTo>
                            <a:cubicBezTo>
                              <a:pt x="2637883" y="20468388"/>
                              <a:pt x="2487715" y="20483707"/>
                              <a:pt x="2364462" y="20472467"/>
                            </a:cubicBezTo>
                            <a:cubicBezTo>
                              <a:pt x="2241209" y="20461227"/>
                              <a:pt x="2151605" y="20462118"/>
                              <a:pt x="2068043" y="20472467"/>
                            </a:cubicBezTo>
                            <a:cubicBezTo>
                              <a:pt x="1984481" y="20482816"/>
                              <a:pt x="1732234" y="20486574"/>
                              <a:pt x="1640647" y="20472467"/>
                            </a:cubicBezTo>
                            <a:cubicBezTo>
                              <a:pt x="1549060" y="20458360"/>
                              <a:pt x="1343621" y="20485692"/>
                              <a:pt x="1213252" y="20472467"/>
                            </a:cubicBezTo>
                            <a:cubicBezTo>
                              <a:pt x="1082884" y="20459242"/>
                              <a:pt x="481476" y="20462467"/>
                              <a:pt x="0" y="20472467"/>
                            </a:cubicBezTo>
                            <a:cubicBezTo>
                              <a:pt x="-27911" y="20166156"/>
                              <a:pt x="32870" y="19975428"/>
                              <a:pt x="0" y="19790051"/>
                            </a:cubicBezTo>
                            <a:cubicBezTo>
                              <a:pt x="-32870" y="19604674"/>
                              <a:pt x="-40015" y="19010690"/>
                              <a:pt x="0" y="18698187"/>
                            </a:cubicBezTo>
                            <a:cubicBezTo>
                              <a:pt x="40015" y="18385684"/>
                              <a:pt x="-16716" y="18234458"/>
                              <a:pt x="0" y="18015771"/>
                            </a:cubicBezTo>
                            <a:cubicBezTo>
                              <a:pt x="16716" y="17797084"/>
                              <a:pt x="35554" y="17458224"/>
                              <a:pt x="0" y="16923906"/>
                            </a:cubicBezTo>
                            <a:cubicBezTo>
                              <a:pt x="-35554" y="16389588"/>
                              <a:pt x="14727" y="16431771"/>
                              <a:pt x="0" y="16241490"/>
                            </a:cubicBezTo>
                            <a:cubicBezTo>
                              <a:pt x="-14727" y="16051209"/>
                              <a:pt x="39016" y="15639051"/>
                              <a:pt x="0" y="15354350"/>
                            </a:cubicBezTo>
                            <a:cubicBezTo>
                              <a:pt x="-39016" y="15069649"/>
                              <a:pt x="-410" y="15313791"/>
                              <a:pt x="0" y="15286109"/>
                            </a:cubicBezTo>
                            <a:cubicBezTo>
                              <a:pt x="410" y="15258427"/>
                              <a:pt x="-41940" y="14455299"/>
                              <a:pt x="0" y="14194244"/>
                            </a:cubicBezTo>
                            <a:cubicBezTo>
                              <a:pt x="41940" y="13933189"/>
                              <a:pt x="2172" y="13884130"/>
                              <a:pt x="0" y="13716553"/>
                            </a:cubicBezTo>
                            <a:cubicBezTo>
                              <a:pt x="-2172" y="13548976"/>
                              <a:pt x="-35257" y="13195940"/>
                              <a:pt x="0" y="12829413"/>
                            </a:cubicBezTo>
                            <a:cubicBezTo>
                              <a:pt x="35257" y="12462886"/>
                              <a:pt x="-2130" y="12784209"/>
                              <a:pt x="0" y="12761171"/>
                            </a:cubicBezTo>
                            <a:cubicBezTo>
                              <a:pt x="2130" y="12738133"/>
                              <a:pt x="17860" y="11957774"/>
                              <a:pt x="0" y="11669306"/>
                            </a:cubicBezTo>
                            <a:cubicBezTo>
                              <a:pt x="-17860" y="11380839"/>
                              <a:pt x="-16243" y="11345868"/>
                              <a:pt x="0" y="11191615"/>
                            </a:cubicBezTo>
                            <a:cubicBezTo>
                              <a:pt x="16243" y="11037362"/>
                              <a:pt x="29441" y="10777638"/>
                              <a:pt x="0" y="10509200"/>
                            </a:cubicBezTo>
                            <a:cubicBezTo>
                              <a:pt x="-29441" y="10240763"/>
                              <a:pt x="-2594" y="10291847"/>
                              <a:pt x="0" y="10236234"/>
                            </a:cubicBezTo>
                            <a:cubicBezTo>
                              <a:pt x="2594" y="10180621"/>
                              <a:pt x="6396" y="9669921"/>
                              <a:pt x="0" y="9349093"/>
                            </a:cubicBezTo>
                            <a:cubicBezTo>
                              <a:pt x="-6396" y="9028265"/>
                              <a:pt x="-40891" y="8671488"/>
                              <a:pt x="0" y="8257228"/>
                            </a:cubicBezTo>
                            <a:cubicBezTo>
                              <a:pt x="40891" y="7842968"/>
                              <a:pt x="17718" y="7886113"/>
                              <a:pt x="0" y="7779537"/>
                            </a:cubicBezTo>
                            <a:cubicBezTo>
                              <a:pt x="-17718" y="7672961"/>
                              <a:pt x="39214" y="6998137"/>
                              <a:pt x="0" y="6687673"/>
                            </a:cubicBezTo>
                            <a:cubicBezTo>
                              <a:pt x="-39214" y="6377209"/>
                              <a:pt x="20470" y="6302221"/>
                              <a:pt x="0" y="6005257"/>
                            </a:cubicBezTo>
                            <a:cubicBezTo>
                              <a:pt x="-20470" y="5708293"/>
                              <a:pt x="-38209" y="5384725"/>
                              <a:pt x="0" y="4913392"/>
                            </a:cubicBezTo>
                            <a:cubicBezTo>
                              <a:pt x="38209" y="4442060"/>
                              <a:pt x="-50760" y="4089181"/>
                              <a:pt x="0" y="3821527"/>
                            </a:cubicBezTo>
                            <a:cubicBezTo>
                              <a:pt x="50760" y="3553874"/>
                              <a:pt x="-10315" y="3619743"/>
                              <a:pt x="0" y="3548561"/>
                            </a:cubicBezTo>
                            <a:cubicBezTo>
                              <a:pt x="10315" y="3477379"/>
                              <a:pt x="-20766" y="3262183"/>
                              <a:pt x="0" y="3070870"/>
                            </a:cubicBezTo>
                            <a:cubicBezTo>
                              <a:pt x="20766" y="2879557"/>
                              <a:pt x="4894" y="2715711"/>
                              <a:pt x="0" y="2388454"/>
                            </a:cubicBezTo>
                            <a:cubicBezTo>
                              <a:pt x="-4894" y="2061197"/>
                              <a:pt x="-30146" y="1952427"/>
                              <a:pt x="0" y="1706039"/>
                            </a:cubicBezTo>
                            <a:cubicBezTo>
                              <a:pt x="30146" y="1459651"/>
                              <a:pt x="-37989" y="1021749"/>
                              <a:pt x="0" y="818899"/>
                            </a:cubicBezTo>
                            <a:cubicBezTo>
                              <a:pt x="37989" y="616049"/>
                              <a:pt x="-39364" y="381270"/>
                              <a:pt x="0" y="0"/>
                            </a:cubicBezTo>
                            <a:close/>
                          </a:path>
                        </a:pathLst>
                      </a:custGeom>
                      <ask:type>
                        <ask:lineSketchNone/>
                      </ask:type>
                    </ask:lineSketchStyleProps>
                  </a:ext>
                </a:extLst>
              </a:ln>
            </p:spPr>
            <p:txBody>
              <a:bodyPr wrap="square" lIns="90000" rtlCol="0">
                <a:noAutofit/>
              </a:bodyPr>
              <a:lstStyle/>
              <a:p>
                <a:pPr algn="just"/>
                <a:endParaRPr lang="de-DE" sz="31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just"/>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marL="457200" indent="-457200" algn="just">
                  <a:buFont typeface="Arial" panose="020B0604020202020204" pitchFamily="34" charset="0"/>
                  <a:buChar char="•"/>
                </a:pPr>
                <a:endParaRPr lang="de-DE" sz="3200" baseline="30000" dirty="0">
                  <a:latin typeface="Avenir" panose="02000503020000020003" pitchFamily="2" charset="0"/>
                  <a:ea typeface="Apple Color Emoji" pitchFamily="2" charset="0"/>
                  <a:cs typeface="Adelle Sans Devanagari" panose="02000503000000020004" pitchFamily="2" charset="-78"/>
                </a:endParaRPr>
              </a:p>
              <a:p>
                <a:pPr algn="ctr"/>
                <a:endParaRPr lang="de-DE" sz="6000" b="1" dirty="0">
                  <a:solidFill>
                    <a:srgbClr val="C0504D"/>
                  </a:solidFill>
                  <a:latin typeface="Avenir" panose="02000503020000020003" pitchFamily="2" charset="0"/>
                  <a:ea typeface="Apple Color Emoji" pitchFamily="2" charset="0"/>
                  <a:cs typeface="Adelle Sans Devanagari" panose="02000503000000020004" pitchFamily="2" charset="-78"/>
                </a:endParaRPr>
              </a:p>
              <a:p>
                <a:pPr algn="ctr"/>
                <a:endParaRPr lang="de-DE" sz="6000" b="1" dirty="0">
                  <a:solidFill>
                    <a:srgbClr val="C0504D"/>
                  </a:solidFill>
                  <a:latin typeface="Avenir" panose="02000503020000020003" pitchFamily="2" charset="0"/>
                  <a:ea typeface="Apple Color Emoji" pitchFamily="2" charset="0"/>
                  <a:cs typeface="Adelle Sans Devanagari" panose="02000503000000020004" pitchFamily="2" charset="-78"/>
                </a:endParaRPr>
              </a:p>
              <a:p>
                <a:pPr algn="ctr"/>
                <a:endParaRPr lang="de-DE" sz="6000" b="1" dirty="0">
                  <a:solidFill>
                    <a:srgbClr val="C0504D"/>
                  </a:solidFill>
                  <a:latin typeface="Avenir" panose="02000503020000020003" pitchFamily="2" charset="0"/>
                  <a:ea typeface="Apple Color Emoji" pitchFamily="2" charset="0"/>
                  <a:cs typeface="Adelle Sans Devanagari" panose="02000503000000020004" pitchFamily="2" charset="-78"/>
                </a:endParaRPr>
              </a:p>
            </p:txBody>
          </p:sp>
          <p:grpSp>
            <p:nvGrpSpPr>
              <p:cNvPr id="40" name="Gruppieren 39">
                <a:extLst>
                  <a:ext uri="{FF2B5EF4-FFF2-40B4-BE49-F238E27FC236}">
                    <a16:creationId xmlns:a16="http://schemas.microsoft.com/office/drawing/2014/main" id="{5D54DA41-DFE9-A0E5-2AF7-B6E6F7BE7E68}"/>
                  </a:ext>
                </a:extLst>
              </p:cNvPr>
              <p:cNvGrpSpPr/>
              <p:nvPr/>
            </p:nvGrpSpPr>
            <p:grpSpPr>
              <a:xfrm>
                <a:off x="1858406" y="31523948"/>
                <a:ext cx="12337482" cy="3058651"/>
                <a:chOff x="1798579" y="31149832"/>
                <a:chExt cx="12924517" cy="2526393"/>
              </a:xfrm>
            </p:grpSpPr>
            <p:sp>
              <p:nvSpPr>
                <p:cNvPr id="14" name="Textfeld 13">
                  <a:extLst>
                    <a:ext uri="{FF2B5EF4-FFF2-40B4-BE49-F238E27FC236}">
                      <a16:creationId xmlns:a16="http://schemas.microsoft.com/office/drawing/2014/main" id="{D35B765A-0E35-E50D-2382-5405F4D75091}"/>
                    </a:ext>
                  </a:extLst>
                </p:cNvPr>
                <p:cNvSpPr txBox="1"/>
                <p:nvPr/>
              </p:nvSpPr>
              <p:spPr>
                <a:xfrm>
                  <a:off x="1798579" y="33285582"/>
                  <a:ext cx="12385347" cy="390643"/>
                </a:xfrm>
                <a:prstGeom prst="rect">
                  <a:avLst/>
                </a:prstGeom>
                <a:noFill/>
              </p:spPr>
              <p:txBody>
                <a:bodyPr wrap="square" rtlCol="0">
                  <a:spAutoFit/>
                </a:bodyPr>
                <a:lstStyle/>
                <a:p>
                  <a:pPr algn="just"/>
                  <a:r>
                    <a:rPr lang="de-DE" sz="2000" b="1" dirty="0">
                      <a:latin typeface="Avenir" panose="02000503020000020003" pitchFamily="2" charset="0"/>
                      <a:ea typeface="Apple Color Emoji" pitchFamily="2" charset="0"/>
                      <a:cs typeface="Adelle Sans Devanagari" panose="02000503000000020004" pitchFamily="2" charset="-78"/>
                    </a:rPr>
                    <a:t>Abbildung 1: </a:t>
                  </a:r>
                  <a:r>
                    <a:rPr lang="de-DE" sz="2000" dirty="0">
                      <a:latin typeface="Avenir" panose="02000503020000020003" pitchFamily="2" charset="0"/>
                      <a:ea typeface="Apple Color Emoji" pitchFamily="2" charset="0"/>
                      <a:cs typeface="Adelle Sans Devanagari" panose="02000503000000020004" pitchFamily="2" charset="-78"/>
                    </a:rPr>
                    <a:t>Projektablauf in zwei Phasen </a:t>
                  </a:r>
                </a:p>
              </p:txBody>
            </p:sp>
            <p:grpSp>
              <p:nvGrpSpPr>
                <p:cNvPr id="19" name="Gruppieren 18">
                  <a:extLst>
                    <a:ext uri="{FF2B5EF4-FFF2-40B4-BE49-F238E27FC236}">
                      <a16:creationId xmlns:a16="http://schemas.microsoft.com/office/drawing/2014/main" id="{6A09D8D4-6758-4762-5FA4-9319B093B3A0}"/>
                    </a:ext>
                  </a:extLst>
                </p:cNvPr>
                <p:cNvGrpSpPr/>
                <p:nvPr/>
              </p:nvGrpSpPr>
              <p:grpSpPr>
                <a:xfrm>
                  <a:off x="1878417" y="31149832"/>
                  <a:ext cx="12844679" cy="2096857"/>
                  <a:chOff x="1074057" y="2575149"/>
                  <a:chExt cx="8576595" cy="1584720"/>
                </a:xfrm>
              </p:grpSpPr>
              <p:sp>
                <p:nvSpPr>
                  <p:cNvPr id="20" name="Abgerundetes Rechteck 19">
                    <a:extLst>
                      <a:ext uri="{FF2B5EF4-FFF2-40B4-BE49-F238E27FC236}">
                        <a16:creationId xmlns:a16="http://schemas.microsoft.com/office/drawing/2014/main" id="{6EDA284F-A5A3-8365-2C23-6C795715134F}"/>
                      </a:ext>
                    </a:extLst>
                  </p:cNvPr>
                  <p:cNvSpPr/>
                  <p:nvPr/>
                </p:nvSpPr>
                <p:spPr>
                  <a:xfrm>
                    <a:off x="1074057" y="2575149"/>
                    <a:ext cx="1540354" cy="827314"/>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de-DE" sz="1800" dirty="0">
                        <a:solidFill>
                          <a:schemeClr val="tx1"/>
                        </a:solidFill>
                        <a:latin typeface="Avenir" panose="02000503020000020003" pitchFamily="2" charset="0"/>
                        <a:ea typeface="Apple Color Emoji" pitchFamily="2" charset="0"/>
                        <a:cs typeface="Adelle Sans Devanagari" panose="02000503000000020004" pitchFamily="2" charset="-78"/>
                      </a:rPr>
                      <a:t>Projektplanung</a:t>
                    </a:r>
                  </a:p>
                </p:txBody>
              </p:sp>
              <p:sp>
                <p:nvSpPr>
                  <p:cNvPr id="27" name="Abgerundetes Rechteck 26">
                    <a:extLst>
                      <a:ext uri="{FF2B5EF4-FFF2-40B4-BE49-F238E27FC236}">
                        <a16:creationId xmlns:a16="http://schemas.microsoft.com/office/drawing/2014/main" id="{DBCB9E14-0A32-B05E-80F4-1768EC0C6357}"/>
                      </a:ext>
                    </a:extLst>
                  </p:cNvPr>
                  <p:cNvSpPr/>
                  <p:nvPr/>
                </p:nvSpPr>
                <p:spPr>
                  <a:xfrm>
                    <a:off x="2614411" y="2575773"/>
                    <a:ext cx="1094704" cy="827317"/>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800" dirty="0">
                        <a:solidFill>
                          <a:schemeClr val="tx1"/>
                        </a:solidFill>
                        <a:latin typeface="Avenir" panose="02000503020000020003" pitchFamily="2" charset="0"/>
                        <a:ea typeface="Apple Color Emoji" pitchFamily="2" charset="0"/>
                        <a:cs typeface="Adelle Sans Devanagari" panose="02000503000000020004" pitchFamily="2" charset="-78"/>
                      </a:rPr>
                      <a:t>Schulung</a:t>
                    </a:r>
                  </a:p>
                </p:txBody>
              </p:sp>
              <p:sp>
                <p:nvSpPr>
                  <p:cNvPr id="28" name="Abgerundetes Rechteck 27">
                    <a:extLst>
                      <a:ext uri="{FF2B5EF4-FFF2-40B4-BE49-F238E27FC236}">
                        <a16:creationId xmlns:a16="http://schemas.microsoft.com/office/drawing/2014/main" id="{D2767D21-CEA1-BAC1-A817-5D7AFEC475C0}"/>
                      </a:ext>
                    </a:extLst>
                  </p:cNvPr>
                  <p:cNvSpPr/>
                  <p:nvPr/>
                </p:nvSpPr>
                <p:spPr>
                  <a:xfrm>
                    <a:off x="3709115" y="2575773"/>
                    <a:ext cx="1540354" cy="853227"/>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800" dirty="0">
                        <a:solidFill>
                          <a:schemeClr val="tx1"/>
                        </a:solidFill>
                        <a:latin typeface="Avenir" panose="02000503020000020003" pitchFamily="2" charset="0"/>
                        <a:ea typeface="Apple Color Emoji" pitchFamily="2" charset="0"/>
                        <a:cs typeface="Adelle Sans Devanagari" panose="02000503000000020004" pitchFamily="2" charset="-78"/>
                      </a:rPr>
                      <a:t>Gruppen-</a:t>
                    </a:r>
                  </a:p>
                  <a:p>
                    <a:pPr algn="ctr"/>
                    <a:r>
                      <a:rPr lang="de-DE" sz="1800" dirty="0">
                        <a:solidFill>
                          <a:schemeClr val="tx1"/>
                        </a:solidFill>
                        <a:latin typeface="Avenir" panose="02000503020000020003" pitchFamily="2" charset="0"/>
                        <a:ea typeface="Apple Color Emoji" pitchFamily="2" charset="0"/>
                        <a:cs typeface="Adelle Sans Devanagari" panose="02000503000000020004" pitchFamily="2" charset="-78"/>
                      </a:rPr>
                      <a:t>befragungen</a:t>
                    </a:r>
                  </a:p>
                </p:txBody>
              </p:sp>
              <p:cxnSp>
                <p:nvCxnSpPr>
                  <p:cNvPr id="29" name="Gerade Verbindung mit Pfeil 28">
                    <a:extLst>
                      <a:ext uri="{FF2B5EF4-FFF2-40B4-BE49-F238E27FC236}">
                        <a16:creationId xmlns:a16="http://schemas.microsoft.com/office/drawing/2014/main" id="{9D5336EA-4C45-04D5-D89E-215F3BD56AA5}"/>
                      </a:ext>
                    </a:extLst>
                  </p:cNvPr>
                  <p:cNvCxnSpPr>
                    <a:cxnSpLocks/>
                  </p:cNvCxnSpPr>
                  <p:nvPr/>
                </p:nvCxnSpPr>
                <p:spPr>
                  <a:xfrm>
                    <a:off x="1074057" y="3618964"/>
                    <a:ext cx="85765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Abgerundetes Rechteck 29">
                    <a:extLst>
                      <a:ext uri="{FF2B5EF4-FFF2-40B4-BE49-F238E27FC236}">
                        <a16:creationId xmlns:a16="http://schemas.microsoft.com/office/drawing/2014/main" id="{D301CF40-31E2-5FF7-210F-6EE6C6AC5CDA}"/>
                      </a:ext>
                    </a:extLst>
                  </p:cNvPr>
                  <p:cNvSpPr/>
                  <p:nvPr/>
                </p:nvSpPr>
                <p:spPr>
                  <a:xfrm>
                    <a:off x="5249469" y="2575773"/>
                    <a:ext cx="1979462" cy="853227"/>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800" dirty="0">
                        <a:solidFill>
                          <a:schemeClr val="tx1"/>
                        </a:solidFill>
                        <a:latin typeface="Avenir" panose="02000503020000020003" pitchFamily="2" charset="0"/>
                        <a:ea typeface="Apple Color Emoji" pitchFamily="2" charset="0"/>
                        <a:cs typeface="Adelle Sans Devanagari" panose="02000503000000020004" pitchFamily="2" charset="-78"/>
                      </a:rPr>
                      <a:t>Qualitative Auswertung und Ergebnispräsentation</a:t>
                    </a:r>
                  </a:p>
                </p:txBody>
              </p:sp>
              <p:sp>
                <p:nvSpPr>
                  <p:cNvPr id="31" name="Rechteck 30">
                    <a:extLst>
                      <a:ext uri="{FF2B5EF4-FFF2-40B4-BE49-F238E27FC236}">
                        <a16:creationId xmlns:a16="http://schemas.microsoft.com/office/drawing/2014/main" id="{8207CE9F-A165-B405-E9F8-7E57BE31DDB1}"/>
                      </a:ext>
                    </a:extLst>
                  </p:cNvPr>
                  <p:cNvSpPr/>
                  <p:nvPr/>
                </p:nvSpPr>
                <p:spPr>
                  <a:xfrm>
                    <a:off x="1074058" y="3783171"/>
                    <a:ext cx="6154874" cy="376698"/>
                  </a:xfrm>
                  <a:prstGeom prst="rect">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000" dirty="0">
                        <a:latin typeface="Avenir Book" panose="02000503020000020003" pitchFamily="2" charset="0"/>
                        <a:cs typeface="Arial" panose="020B0604020202020204" pitchFamily="34" charset="0"/>
                      </a:rPr>
                      <a:t>1. Phase (März-September 2023)</a:t>
                    </a:r>
                  </a:p>
                </p:txBody>
              </p:sp>
              <p:sp>
                <p:nvSpPr>
                  <p:cNvPr id="32" name="Rechteck 31">
                    <a:extLst>
                      <a:ext uri="{FF2B5EF4-FFF2-40B4-BE49-F238E27FC236}">
                        <a16:creationId xmlns:a16="http://schemas.microsoft.com/office/drawing/2014/main" id="{9681DC2E-8165-C535-2132-9F6B574CAD84}"/>
                      </a:ext>
                    </a:extLst>
                  </p:cNvPr>
                  <p:cNvSpPr/>
                  <p:nvPr/>
                </p:nvSpPr>
                <p:spPr>
                  <a:xfrm>
                    <a:off x="7353837" y="3783171"/>
                    <a:ext cx="2296815" cy="376698"/>
                  </a:xfrm>
                  <a:prstGeom prst="rect">
                    <a:avLst/>
                  </a:prstGeom>
                  <a:solidFill>
                    <a:schemeClr val="tx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2000" dirty="0">
                        <a:latin typeface="Avenir Book" panose="02000503020000020003" pitchFamily="2" charset="0"/>
                        <a:cs typeface="Arial" panose="020B0604020202020204" pitchFamily="34" charset="0"/>
                      </a:rPr>
                      <a:t>2. Phase (ab Oktober 2023)</a:t>
                    </a:r>
                  </a:p>
                </p:txBody>
              </p:sp>
              <p:sp>
                <p:nvSpPr>
                  <p:cNvPr id="33" name="Abgerundetes Rechteck 32">
                    <a:extLst>
                      <a:ext uri="{FF2B5EF4-FFF2-40B4-BE49-F238E27FC236}">
                        <a16:creationId xmlns:a16="http://schemas.microsoft.com/office/drawing/2014/main" id="{B658559A-2694-C0F2-8723-54C29F3F194B}"/>
                      </a:ext>
                    </a:extLst>
                  </p:cNvPr>
                  <p:cNvSpPr/>
                  <p:nvPr/>
                </p:nvSpPr>
                <p:spPr>
                  <a:xfrm>
                    <a:off x="7353838" y="2575773"/>
                    <a:ext cx="2296814" cy="827315"/>
                  </a:xfrm>
                  <a:prstGeom prst="roundRect">
                    <a:avLst>
                      <a:gd name="adj" fmla="val 50000"/>
                    </a:avLst>
                  </a:prstGeom>
                  <a:solidFill>
                    <a:schemeClr val="tx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800" dirty="0">
                        <a:latin typeface="Avenir Book" panose="02000503020000020003" pitchFamily="2" charset="0"/>
                        <a:cs typeface="Arial" panose="020B0604020202020204" pitchFamily="34" charset="0"/>
                      </a:rPr>
                      <a:t>Quantitative Fragebogenstudie</a:t>
                    </a:r>
                  </a:p>
                </p:txBody>
              </p:sp>
            </p:grpSp>
          </p:grpSp>
          <p:sp>
            <p:nvSpPr>
              <p:cNvPr id="39" name="Textfeld 38">
                <a:extLst>
                  <a:ext uri="{FF2B5EF4-FFF2-40B4-BE49-F238E27FC236}">
                    <a16:creationId xmlns:a16="http://schemas.microsoft.com/office/drawing/2014/main" id="{EAF4E935-68C7-5E6E-5F9B-0F04BD311335}"/>
                  </a:ext>
                </a:extLst>
              </p:cNvPr>
              <p:cNvSpPr txBox="1"/>
              <p:nvPr/>
            </p:nvSpPr>
            <p:spPr>
              <a:xfrm>
                <a:off x="2045302" y="34582596"/>
                <a:ext cx="12150586" cy="5816977"/>
              </a:xfrm>
              <a:prstGeom prst="rect">
                <a:avLst/>
              </a:prstGeom>
              <a:noFill/>
            </p:spPr>
            <p:txBody>
              <a:bodyPr wrap="square" rtlCol="0">
                <a:spAutoFit/>
              </a:bodyPr>
              <a:lstStyle/>
              <a:p>
                <a:pPr marL="457200" indent="-457200">
                  <a:buFont typeface="Arial" panose="020B0604020202020204" pitchFamily="34" charset="0"/>
                  <a:buChar char="•"/>
                </a:pPr>
                <a:r>
                  <a:rPr lang="de-DE" sz="3100" dirty="0">
                    <a:latin typeface="Avenir" panose="02000503020000020003" pitchFamily="2" charset="0"/>
                    <a:ea typeface="Apple Color Emoji" pitchFamily="2" charset="0"/>
                    <a:cs typeface="Adelle Sans Devanagari" panose="02000503000000020004" pitchFamily="2" charset="-78"/>
                  </a:rPr>
                  <a:t>Projektteam: Werkstattleitung, Gruppenleitungen, Vertreter:innen des Werkstattrates, Bachelorandin </a:t>
                </a:r>
              </a:p>
              <a:p>
                <a:pPr marL="457200" indent="-457200">
                  <a:buFont typeface="Arial" panose="020B0604020202020204" pitchFamily="34" charset="0"/>
                  <a:buChar char="•"/>
                </a:pPr>
                <a:r>
                  <a:rPr lang="de-DE" sz="3100" dirty="0">
                    <a:latin typeface="Avenir" panose="02000503020000020003" pitchFamily="2" charset="0"/>
                    <a:ea typeface="Apple Color Emoji" pitchFamily="2" charset="0"/>
                    <a:cs typeface="Adelle Sans Devanagari" panose="02000503000000020004" pitchFamily="2" charset="-78"/>
                  </a:rPr>
                  <a:t>Gruppenbefragung </a:t>
                </a:r>
              </a:p>
              <a:p>
                <a:pPr marL="1600200" lvl="1" indent="-533400">
                  <a:buFont typeface="Arial" panose="020B0604020202020204" pitchFamily="34" charset="0"/>
                  <a:buChar char="•"/>
                </a:pPr>
                <a:r>
                  <a:rPr lang="de-DE" sz="3100" dirty="0">
                    <a:latin typeface="Avenir" panose="02000503020000020003" pitchFamily="2" charset="0"/>
                    <a:ea typeface="Apple Color Emoji" pitchFamily="2" charset="0"/>
                    <a:cs typeface="Adelle Sans Devanagari" panose="02000503000000020004" pitchFamily="2" charset="-78"/>
                  </a:rPr>
                  <a:t>Schulung als Vorbereitung der Befragungssituation zu den Themen: innere Haltung, Zuhören, Fragen stellen</a:t>
                </a:r>
              </a:p>
              <a:p>
                <a:pPr marL="1600200" lvl="1" indent="-533400">
                  <a:buFont typeface="Arial" panose="020B0604020202020204" pitchFamily="34" charset="0"/>
                  <a:buChar char="•"/>
                </a:pPr>
                <a:r>
                  <a:rPr lang="de-DE" sz="3100" dirty="0">
                    <a:latin typeface="Avenir" panose="02000503020000020003" pitchFamily="2" charset="0"/>
                    <a:ea typeface="Apple Color Emoji" pitchFamily="2" charset="0"/>
                    <a:cs typeface="Adelle Sans Devanagari" panose="02000503000000020004" pitchFamily="2" charset="-78"/>
                  </a:rPr>
                  <a:t>5 Gruppenbefragungen, insgesamt 35 Teilnehmende</a:t>
                </a:r>
              </a:p>
              <a:p>
                <a:pPr marL="1600200" lvl="1" indent="-533400">
                  <a:buFont typeface="Arial" panose="020B0604020202020204" pitchFamily="34" charset="0"/>
                  <a:buChar char="•"/>
                </a:pPr>
                <a:r>
                  <a:rPr lang="de-DE" sz="3100" dirty="0">
                    <a:latin typeface="Avenir" panose="02000503020000020003" pitchFamily="2" charset="0"/>
                    <a:ea typeface="Apple Color Emoji" pitchFamily="2" charset="0"/>
                    <a:cs typeface="Adelle Sans Devanagari" panose="02000503000000020004" pitchFamily="2" charset="-78"/>
                  </a:rPr>
                  <a:t>Leitung: Fachkräfte mit Gesprächstleitfaden</a:t>
                </a:r>
              </a:p>
              <a:p>
                <a:pPr marL="1600200" lvl="1" indent="-533400">
                  <a:buFont typeface="Arial" panose="020B0604020202020204" pitchFamily="34" charset="0"/>
                  <a:buChar char="•"/>
                </a:pPr>
                <a:r>
                  <a:rPr lang="de-DE" sz="3100" dirty="0">
                    <a:latin typeface="Avenir" panose="02000503020000020003" pitchFamily="2" charset="0"/>
                    <a:ea typeface="Apple Color Emoji" pitchFamily="2" charset="0"/>
                    <a:cs typeface="Adelle Sans Devanagari" panose="02000503000000020004" pitchFamily="2" charset="-78"/>
                  </a:rPr>
                  <a:t>Inhalt: 1. Fähigkeiten und Interessen, </a:t>
                </a:r>
                <a:br>
                  <a:rPr lang="de-DE" sz="3100" dirty="0">
                    <a:latin typeface="Avenir" panose="02000503020000020003" pitchFamily="2" charset="0"/>
                    <a:ea typeface="Apple Color Emoji" pitchFamily="2" charset="0"/>
                    <a:cs typeface="Adelle Sans Devanagari" panose="02000503000000020004" pitchFamily="2" charset="-78"/>
                  </a:rPr>
                </a:br>
                <a:r>
                  <a:rPr lang="de-DE" sz="3100" dirty="0">
                    <a:latin typeface="Avenir" panose="02000503020000020003" pitchFamily="2" charset="0"/>
                    <a:ea typeface="Apple Color Emoji" pitchFamily="2" charset="0"/>
                    <a:cs typeface="Adelle Sans Devanagari" panose="02000503000000020004" pitchFamily="2" charset="-78"/>
                  </a:rPr>
                  <a:t>2. Kolleg:innen, 3. Führung, 4. Mitwirkung, </a:t>
                </a:r>
                <a:br>
                  <a:rPr lang="de-DE" sz="3100" dirty="0">
                    <a:latin typeface="Avenir" panose="02000503020000020003" pitchFamily="2" charset="0"/>
                    <a:ea typeface="Apple Color Emoji" pitchFamily="2" charset="0"/>
                    <a:cs typeface="Adelle Sans Devanagari" panose="02000503000000020004" pitchFamily="2" charset="-78"/>
                  </a:rPr>
                </a:br>
                <a:r>
                  <a:rPr lang="de-DE" sz="3100" dirty="0">
                    <a:latin typeface="Avenir" panose="02000503020000020003" pitchFamily="2" charset="0"/>
                    <a:ea typeface="Apple Color Emoji" pitchFamily="2" charset="0"/>
                    <a:cs typeface="Adelle Sans Devanagari" panose="02000503000000020004" pitchFamily="2" charset="-78"/>
                  </a:rPr>
                  <a:t>5. Arbeits-, Pausen- und Urlaubszeiten</a:t>
                </a:r>
              </a:p>
              <a:p>
                <a:pPr marL="458788" indent="-458788">
                  <a:buFont typeface="Arial" panose="020B0604020202020204" pitchFamily="34" charset="0"/>
                  <a:buChar char="•"/>
                </a:pPr>
                <a:r>
                  <a:rPr lang="de-DE" sz="3100" dirty="0">
                    <a:latin typeface="Avenir" panose="02000503020000020003" pitchFamily="2" charset="0"/>
                    <a:ea typeface="Apple Color Emoji" pitchFamily="2" charset="0"/>
                    <a:cs typeface="Adelle Sans Devanagari" panose="02000503000000020004" pitchFamily="2" charset="-78"/>
                  </a:rPr>
                  <a:t>Auswertung: qualitative Inhaltsanalyse </a:t>
                </a:r>
                <a:r>
                  <a:rPr lang="de-DE" sz="3100" dirty="0">
                    <a:latin typeface="Avenir" panose="02000503020000020003" pitchFamily="2" charset="0"/>
                    <a:ea typeface="Apple Color Emoji" pitchFamily="2" charset="0"/>
                    <a:cs typeface="Adelle Sans Devanagari" panose="02000503000000020004" pitchFamily="2" charset="-78"/>
                    <a:sym typeface="Wingdings" pitchFamily="2" charset="2"/>
                  </a:rPr>
                  <a:t> deduktives und induktives Bilden von Haupt- und Subkategorien</a:t>
                </a:r>
                <a:r>
                  <a:rPr lang="de-DE" sz="3100" baseline="30000" dirty="0">
                    <a:latin typeface="Avenir" panose="02000503020000020003" pitchFamily="2" charset="0"/>
                    <a:ea typeface="Apple Color Emoji" pitchFamily="2" charset="0"/>
                    <a:cs typeface="Adelle Sans Devanagari" panose="02000503000000020004" pitchFamily="2" charset="-78"/>
                    <a:sym typeface="Wingdings" pitchFamily="2" charset="2"/>
                  </a:rPr>
                  <a:t>9</a:t>
                </a:r>
                <a:endParaRPr lang="de-DE" sz="3100" dirty="0">
                  <a:latin typeface="Avenir" panose="02000503020000020003" pitchFamily="2" charset="0"/>
                  <a:ea typeface="Apple Color Emoji" pitchFamily="2" charset="0"/>
                  <a:cs typeface="Adelle Sans Devanagari" panose="02000503000000020004" pitchFamily="2" charset="-78"/>
                </a:endParaRPr>
              </a:p>
            </p:txBody>
          </p:sp>
        </p:grpSp>
        <p:sp>
          <p:nvSpPr>
            <p:cNvPr id="26" name="Textfeld 25">
              <a:extLst>
                <a:ext uri="{FF2B5EF4-FFF2-40B4-BE49-F238E27FC236}">
                  <a16:creationId xmlns:a16="http://schemas.microsoft.com/office/drawing/2014/main" id="{D3425B10-2DCF-D84E-7921-CB21F82369A1}"/>
                </a:ext>
              </a:extLst>
            </p:cNvPr>
            <p:cNvSpPr txBox="1"/>
            <p:nvPr/>
          </p:nvSpPr>
          <p:spPr>
            <a:xfrm>
              <a:off x="1946634" y="30660977"/>
              <a:ext cx="8419741" cy="923330"/>
            </a:xfrm>
            <a:prstGeom prst="rect">
              <a:avLst/>
            </a:prstGeom>
            <a:solidFill>
              <a:schemeClr val="bg1"/>
            </a:solidFill>
          </p:spPr>
          <p:txBody>
            <a:bodyPr wrap="square" rtlCol="0">
              <a:spAutoFit/>
            </a:bodyPr>
            <a:lstStyle>
              <a:defPPr>
                <a:defRPr lang="de-DE"/>
              </a:defPPr>
              <a:lvl1pPr algn="ctr">
                <a:defRPr sz="5400" b="1">
                  <a:solidFill>
                    <a:srgbClr val="C0504D"/>
                  </a:solidFill>
                  <a:latin typeface="Avenir" panose="02000503020000020003" pitchFamily="2" charset="0"/>
                  <a:ea typeface="Apple Color Emoji" pitchFamily="2" charset="0"/>
                  <a:cs typeface="Adelle Sans Devanagari" panose="02000503000000020004" pitchFamily="2" charset="-78"/>
                </a:defRPr>
              </a:lvl1pPr>
            </a:lstStyle>
            <a:p>
              <a:r>
                <a:rPr lang="de-DE" dirty="0"/>
                <a:t>Methodisches Vorgehen </a:t>
              </a:r>
            </a:p>
          </p:txBody>
        </p:sp>
      </p:grpSp>
      <p:sp>
        <p:nvSpPr>
          <p:cNvPr id="48" name="Textfeld 47">
            <a:extLst>
              <a:ext uri="{FF2B5EF4-FFF2-40B4-BE49-F238E27FC236}">
                <a16:creationId xmlns:a16="http://schemas.microsoft.com/office/drawing/2014/main" id="{2E610BBF-9A1A-1B41-EB81-FAAD6EFEA804}"/>
              </a:ext>
            </a:extLst>
          </p:cNvPr>
          <p:cNvSpPr txBox="1"/>
          <p:nvPr/>
        </p:nvSpPr>
        <p:spPr>
          <a:xfrm>
            <a:off x="15337809" y="36639590"/>
            <a:ext cx="13322985" cy="3713449"/>
          </a:xfrm>
          <a:prstGeom prst="rect">
            <a:avLst/>
          </a:prstGeom>
          <a:noFill/>
          <a:ln>
            <a:solidFill>
              <a:srgbClr val="C0504D"/>
            </a:solidFill>
          </a:ln>
        </p:spPr>
        <p:txBody>
          <a:bodyPr wrap="square" rtlCol="0">
            <a:noAutofit/>
          </a:bodyPr>
          <a:lstStyle/>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a:p>
            <a:pPr marL="635000" algn="just"/>
            <a:endParaRPr lang="de-DE" sz="3000" dirty="0">
              <a:latin typeface="Avenir" panose="02000503020000020003" pitchFamily="2" charset="0"/>
              <a:ea typeface="Apple Color Emoji" pitchFamily="2" charset="0"/>
              <a:cs typeface="Adelle Sans Devanagari" panose="02000503000000020004" pitchFamily="2" charset="-78"/>
            </a:endParaRPr>
          </a:p>
        </p:txBody>
      </p:sp>
      <p:sp>
        <p:nvSpPr>
          <p:cNvPr id="50" name="Textfeld 49">
            <a:extLst>
              <a:ext uri="{FF2B5EF4-FFF2-40B4-BE49-F238E27FC236}">
                <a16:creationId xmlns:a16="http://schemas.microsoft.com/office/drawing/2014/main" id="{E070DB0B-657D-656D-7676-8C252BF85951}"/>
              </a:ext>
            </a:extLst>
          </p:cNvPr>
          <p:cNvSpPr txBox="1"/>
          <p:nvPr/>
        </p:nvSpPr>
        <p:spPr>
          <a:xfrm>
            <a:off x="15811982" y="36176794"/>
            <a:ext cx="6813690" cy="923330"/>
          </a:xfrm>
          <a:prstGeom prst="rect">
            <a:avLst/>
          </a:prstGeom>
          <a:solidFill>
            <a:schemeClr val="bg1"/>
          </a:solidFill>
        </p:spPr>
        <p:txBody>
          <a:bodyPr wrap="square" rtlCol="0">
            <a:spAutoFit/>
          </a:bodyPr>
          <a:lstStyle/>
          <a:p>
            <a:pPr algn="ctr"/>
            <a:r>
              <a:rPr lang="de-DE" sz="5400" b="1" dirty="0">
                <a:solidFill>
                  <a:srgbClr val="C0504D"/>
                </a:solidFill>
                <a:latin typeface="Avenir" panose="02000503020000020003" pitchFamily="2" charset="0"/>
                <a:ea typeface="Apple Color Emoji" pitchFamily="2" charset="0"/>
                <a:cs typeface="Adelle Sans Devanagari" panose="02000503000000020004" pitchFamily="2" charset="-78"/>
              </a:rPr>
              <a:t>Literaturverzeichnis</a:t>
            </a:r>
          </a:p>
        </p:txBody>
      </p:sp>
      <p:sp>
        <p:nvSpPr>
          <p:cNvPr id="51" name="Textfeld 50">
            <a:extLst>
              <a:ext uri="{FF2B5EF4-FFF2-40B4-BE49-F238E27FC236}">
                <a16:creationId xmlns:a16="http://schemas.microsoft.com/office/drawing/2014/main" id="{ACD13EEA-7AC7-CAD8-EB6F-EAFC92351993}"/>
              </a:ext>
            </a:extLst>
          </p:cNvPr>
          <p:cNvSpPr txBox="1"/>
          <p:nvPr/>
        </p:nvSpPr>
        <p:spPr>
          <a:xfrm>
            <a:off x="15717472" y="37045259"/>
            <a:ext cx="12321480" cy="3139321"/>
          </a:xfrm>
          <a:prstGeom prst="rect">
            <a:avLst/>
          </a:prstGeom>
          <a:noFill/>
        </p:spPr>
        <p:txBody>
          <a:bodyPr wrap="square" rtlCol="0">
            <a:spAutoFit/>
          </a:bodyPr>
          <a:lstStyle/>
          <a:p>
            <a:pPr marL="311150" marR="0" lvl="0" indent="-303213" defTabSz="4176431" rtl="0" eaLnBrk="1" fontAlgn="auto" latinLnBrk="0" hangingPunct="1">
              <a:lnSpc>
                <a:spcPct val="100000"/>
              </a:lnSpc>
              <a:spcBef>
                <a:spcPts val="0"/>
              </a:spcBef>
              <a:spcAft>
                <a:spcPts val="0"/>
              </a:spcAft>
              <a:buClrTx/>
              <a:buSzPct val="100000"/>
              <a:buFont typeface="+mj-lt"/>
              <a:buAutoNum type="arabicParenBoth"/>
              <a:defRPr/>
            </a:pP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Walhalla Fachredaktion (2023).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Das gesamte Behinderten- und Rehabilitationsrecht: Teilhaberecht - bundes- und landesrechtliche Vorschriften in einem Band; Ausgabe 2023</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WALHALLA Fachverlag. </a:t>
            </a:r>
            <a:endParaRPr lang="de-DE" sz="1100" baseline="30000" dirty="0">
              <a:solidFill>
                <a:prstClr val="black"/>
              </a:solidFill>
              <a:latin typeface="Avenir Book" panose="02000503020000020003" pitchFamily="2" charset="0"/>
            </a:endParaRPr>
          </a:p>
          <a:p>
            <a:pPr marL="311150" marR="0" lvl="0" indent="-303213" defTabSz="4176431" rtl="0" eaLnBrk="1" fontAlgn="auto" latinLnBrk="0" hangingPunct="1">
              <a:lnSpc>
                <a:spcPct val="100000"/>
              </a:lnSpc>
              <a:spcBef>
                <a:spcPts val="0"/>
              </a:spcBef>
              <a:spcAft>
                <a:spcPts val="0"/>
              </a:spcAft>
              <a:buClrTx/>
              <a:buSzPct val="100000"/>
              <a:buFontTx/>
              <a:buAutoNum type="arabicParenBoth"/>
              <a:defRPr/>
            </a:pP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Schmidt, S., &amp; Renner, G</a:t>
            </a:r>
            <a:r>
              <a:rPr kumimoji="0" lang="de-DE" sz="1100" b="1"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(2020).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Die Teilhabe von Menschen mit hohem Hilfebedarf am Arbeitsleben in Baden-Württemberg</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endParaRPr lang="de-DE" sz="1100" baseline="30000" dirty="0">
              <a:solidFill>
                <a:prstClr val="black"/>
              </a:solidFill>
              <a:latin typeface="Avenir Book" panose="02000503020000020003" pitchFamily="2" charset="0"/>
            </a:endParaRPr>
          </a:p>
          <a:p>
            <a:pPr marL="311150" marR="0" lvl="0" indent="-303213" defTabSz="4176431" rtl="0" eaLnBrk="1" fontAlgn="auto" latinLnBrk="0" hangingPunct="1">
              <a:lnSpc>
                <a:spcPct val="100000"/>
              </a:lnSpc>
              <a:spcBef>
                <a:spcPts val="0"/>
              </a:spcBef>
              <a:spcAft>
                <a:spcPts val="0"/>
              </a:spcAft>
              <a:buClrTx/>
              <a:buSzPct val="100000"/>
              <a:buFontTx/>
              <a:buAutoNum type="arabicParenBoth"/>
              <a:defRPr/>
            </a:pP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Blustein, D. L. (2008). The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role</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of</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work</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in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psychological</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health</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and well-</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being</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conceptual</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historical</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and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public</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policy</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perspective</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American </a:t>
            </a:r>
            <a:r>
              <a:rPr kumimoji="0" lang="de-DE" sz="1100" b="0" i="1"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Psychologist</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63</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(4), 228–240.</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a:t>
            </a:r>
            <a:endParaRPr lang="de-DE" sz="1100" baseline="30000" dirty="0">
              <a:solidFill>
                <a:prstClr val="black"/>
              </a:solidFill>
              <a:latin typeface="Avenir Book" panose="02000503020000020003" pitchFamily="2" charset="0"/>
            </a:endParaRPr>
          </a:p>
          <a:p>
            <a:pPr marL="311150" marR="0" lvl="0" indent="-303213" defTabSz="4176431" rtl="0" eaLnBrk="1" fontAlgn="auto" latinLnBrk="0" hangingPunct="1">
              <a:lnSpc>
                <a:spcPct val="100000"/>
              </a:lnSpc>
              <a:spcBef>
                <a:spcPts val="0"/>
              </a:spcBef>
              <a:spcAft>
                <a:spcPts val="0"/>
              </a:spcAft>
              <a:buClrTx/>
              <a:buSzPct val="100000"/>
              <a:buFontTx/>
              <a:buAutoNum type="arabicParenBoth"/>
              <a:defRPr/>
            </a:pP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Ryan, R. M., &amp; Deci, E. L. (2000). Self-determination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theory</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and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the</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facilitation</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of</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intrinsic</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motivation</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social development, and well-</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being</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American </a:t>
            </a:r>
            <a:r>
              <a:rPr kumimoji="0" lang="de-DE" sz="1100" b="0" i="1"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Psychologist</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55</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68–78.</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a:t>
            </a:r>
            <a:endParaRPr lang="de-DE" sz="1100" baseline="30000" dirty="0">
              <a:solidFill>
                <a:prstClr val="black"/>
              </a:solidFill>
              <a:latin typeface="Avenir Book" panose="02000503020000020003" pitchFamily="2" charset="0"/>
            </a:endParaRPr>
          </a:p>
          <a:p>
            <a:pPr marL="311150" marR="0" lvl="0" indent="-303213" defTabSz="4176431" rtl="0" eaLnBrk="1" fontAlgn="auto" latinLnBrk="0" hangingPunct="1">
              <a:lnSpc>
                <a:spcPct val="100000"/>
              </a:lnSpc>
              <a:spcBef>
                <a:spcPts val="0"/>
              </a:spcBef>
              <a:spcAft>
                <a:spcPts val="0"/>
              </a:spcAft>
              <a:buClrTx/>
              <a:buSzPct val="100000"/>
              <a:buFontTx/>
              <a:buAutoNum type="arabicParenBoth"/>
              <a:defRPr/>
            </a:pP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Spreitzer, G. (1995). Psychological, Empowerment in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the</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Workplace</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Dimensions</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Measurement and Validation.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Academy </a:t>
            </a:r>
            <a:r>
              <a:rPr kumimoji="0" lang="de-DE" sz="1100" b="0" i="1"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of</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Management Journal</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38</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(5), 1442–1465. </a:t>
            </a:r>
            <a:endParaRPr lang="de-DE" sz="1100" baseline="30000" dirty="0">
              <a:solidFill>
                <a:prstClr val="black"/>
              </a:solidFill>
              <a:latin typeface="Avenir Book" panose="02000503020000020003" pitchFamily="2" charset="0"/>
            </a:endParaRPr>
          </a:p>
          <a:p>
            <a:pPr marL="311150" marR="0" lvl="0" indent="-303213" defTabSz="4176431" rtl="0" eaLnBrk="1" fontAlgn="auto" latinLnBrk="0" hangingPunct="1">
              <a:lnSpc>
                <a:spcPct val="100000"/>
              </a:lnSpc>
              <a:spcBef>
                <a:spcPts val="0"/>
              </a:spcBef>
              <a:spcAft>
                <a:spcPts val="0"/>
              </a:spcAft>
              <a:buClrTx/>
              <a:buSzPct val="100000"/>
              <a:buFontTx/>
              <a:buAutoNum type="arabicParenBoth"/>
              <a:defRPr/>
            </a:pP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Düber, M., Rohrmann, A., &amp; Windisch, M. (2018). Barrierefreie Partizipation. In J. Stehr, R. Anhorn, &amp; K. Rathgeb (Hrsg.),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Konflikt als Verhältnis – Konflikt als Verhalten – Konflikt als Widerstand </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(Bd. 30, S. 253–264).</a:t>
            </a:r>
            <a:r>
              <a:rPr lang="de-DE" sz="1100" dirty="0">
                <a:solidFill>
                  <a:prstClr val="black"/>
                </a:solidFill>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Springer Fachmedien Wiesbaden. </a:t>
            </a:r>
            <a:endParaRPr lang="de-DE" sz="1100" baseline="30000" dirty="0">
              <a:solidFill>
                <a:prstClr val="black"/>
              </a:solidFill>
              <a:latin typeface="Avenir Book" panose="02000503020000020003" pitchFamily="2" charset="0"/>
            </a:endParaRPr>
          </a:p>
          <a:p>
            <a:pPr marL="311150" marR="0" lvl="0" indent="-303213" defTabSz="4176431" rtl="0" eaLnBrk="1" fontAlgn="auto" latinLnBrk="0" hangingPunct="1">
              <a:lnSpc>
                <a:spcPct val="100000"/>
              </a:lnSpc>
              <a:spcBef>
                <a:spcPts val="0"/>
              </a:spcBef>
              <a:spcAft>
                <a:spcPts val="0"/>
              </a:spcAft>
              <a:buClrTx/>
              <a:buSzPct val="100000"/>
              <a:buFontTx/>
              <a:buAutoNum type="arabicParenBoth"/>
              <a:defRPr/>
            </a:pP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Walther, K., &amp; Römisch, K. (Hrsg.). (2019).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Gesundheit inklusive: Gesundheitsförderung in der Behindertenarbeit</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Springer Fachmedien Wiesbaden. </a:t>
            </a:r>
            <a:endParaRPr lang="de-DE" sz="1100" baseline="30000" dirty="0">
              <a:solidFill>
                <a:prstClr val="black"/>
              </a:solidFill>
              <a:latin typeface="Avenir Book" panose="02000503020000020003" pitchFamily="2" charset="0"/>
            </a:endParaRPr>
          </a:p>
          <a:p>
            <a:pPr marL="311150" marR="0" lvl="0" indent="-303213" defTabSz="4176431" rtl="0" eaLnBrk="1" fontAlgn="auto" latinLnBrk="0" hangingPunct="1">
              <a:lnSpc>
                <a:spcPct val="100000"/>
              </a:lnSpc>
              <a:spcBef>
                <a:spcPts val="0"/>
              </a:spcBef>
              <a:spcAft>
                <a:spcPts val="0"/>
              </a:spcAft>
              <a:buClrTx/>
              <a:buSzPct val="100000"/>
              <a:buFontTx/>
              <a:buAutoNum type="arabicParenBoth"/>
              <a:defRPr/>
            </a:pP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Ommert</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J. (2023). Partizipation in Werkstätten. In V.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Schachler</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W. Schlummer, &amp; R. Weber (Hrsg.),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Zukunft der Werkstätten. Perspektiven für und von Menschen mit Behinderung zwischen Teilhabe-Auftrag und Mindestlohn </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(S. 199–212). Verlag Julius Klinkhardt</a:t>
            </a:r>
            <a:r>
              <a:rPr kumimoji="0" lang="de-DE" sz="1100" b="1"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a:t>
            </a:r>
            <a:endParaRPr lang="de-DE" sz="1100" baseline="30000" dirty="0">
              <a:solidFill>
                <a:prstClr val="black"/>
              </a:solidFill>
              <a:latin typeface="Avenir Book" panose="02000503020000020003" pitchFamily="2" charset="0"/>
            </a:endParaRPr>
          </a:p>
          <a:p>
            <a:pPr marL="311150" marR="0" lvl="0" indent="-303213" defTabSz="4176431" rtl="0" eaLnBrk="1" fontAlgn="auto" latinLnBrk="0" hangingPunct="1">
              <a:lnSpc>
                <a:spcPct val="100000"/>
              </a:lnSpc>
              <a:spcBef>
                <a:spcPts val="0"/>
              </a:spcBef>
              <a:spcAft>
                <a:spcPts val="0"/>
              </a:spcAft>
              <a:buClrTx/>
              <a:buSzPct val="100000"/>
              <a:buFontTx/>
              <a:buAutoNum type="arabicParenBoth"/>
              <a:defRPr/>
            </a:pP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Kuckartz, U., &amp;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Rädiker</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S.</a:t>
            </a:r>
            <a:r>
              <a:rPr kumimoji="0" lang="de-DE" sz="1100" b="1"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(2022).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Qualitative Inhaltsanalyse. Methoden, Praxis, Computerunterstützung </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(5. Aufl.). Beltz Juventa. </a:t>
            </a:r>
            <a:endParaRPr lang="de-DE" sz="1100" baseline="30000" dirty="0">
              <a:solidFill>
                <a:prstClr val="black"/>
              </a:solidFill>
              <a:latin typeface="Avenir Book" panose="02000503020000020003" pitchFamily="2" charset="0"/>
            </a:endParaRPr>
          </a:p>
          <a:p>
            <a:pPr marL="311150" marR="0" lvl="0" indent="-303213" defTabSz="4176431" rtl="0" eaLnBrk="1" fontAlgn="auto" latinLnBrk="0" hangingPunct="1">
              <a:lnSpc>
                <a:spcPct val="100000"/>
              </a:lnSpc>
              <a:spcBef>
                <a:spcPts val="0"/>
              </a:spcBef>
              <a:spcAft>
                <a:spcPts val="0"/>
              </a:spcAft>
              <a:buClrTx/>
              <a:buSzPct val="100000"/>
              <a:buFontTx/>
              <a:buAutoNum type="arabicParenBoth"/>
              <a:defRPr/>
            </a:pP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Czedik</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S., &amp; Pfahl, L. (2020). Fachbeitrag: Aktivierende Arbeitsmarktpolitiken und berufliche Rehabilitation.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Gouvernementalitätskritische</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Überlegungen zu Organisation, Funktion und Beschäftigungsbedingungen von Werkstätten für behinderte Menschen.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Vierteljahresschrift für Heilpädagogik und ihre Nachbargebiete</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89</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(2), 80–92. </a:t>
            </a:r>
            <a:endParaRPr lang="de-DE" sz="1100" baseline="30000" dirty="0">
              <a:solidFill>
                <a:prstClr val="black"/>
              </a:solidFill>
              <a:latin typeface="Avenir Book" panose="02000503020000020003" pitchFamily="2" charset="0"/>
            </a:endParaRPr>
          </a:p>
          <a:p>
            <a:pPr marL="311150" marR="0" lvl="0" indent="-303213" defTabSz="4176431" rtl="0" eaLnBrk="1" fontAlgn="auto" latinLnBrk="0" hangingPunct="1">
              <a:lnSpc>
                <a:spcPct val="100000"/>
              </a:lnSpc>
              <a:spcBef>
                <a:spcPts val="0"/>
              </a:spcBef>
              <a:spcAft>
                <a:spcPts val="0"/>
              </a:spcAft>
              <a:buClrTx/>
              <a:buSzPct val="100000"/>
              <a:buFontTx/>
              <a:buAutoNum type="arabicParenBoth"/>
              <a:defRPr/>
            </a:pP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Kulke, D. (2020). Arbeitswelt. In S. Hartwig (Hrsg.),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Behinderung: Kulturwissenschaftliches Handbuch </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(S. 49–54). J.B. Metzler. </a:t>
            </a:r>
            <a:endParaRPr lang="de-DE" sz="1100" baseline="30000" dirty="0">
              <a:solidFill>
                <a:prstClr val="black"/>
              </a:solidFill>
              <a:latin typeface="Avenir Book" panose="02000503020000020003" pitchFamily="2" charset="0"/>
            </a:endParaRPr>
          </a:p>
          <a:p>
            <a:pPr marL="311150" marR="0" lvl="0" indent="-303213" defTabSz="4176431" rtl="0" eaLnBrk="1" fontAlgn="auto" latinLnBrk="0" hangingPunct="1">
              <a:lnSpc>
                <a:spcPct val="100000"/>
              </a:lnSpc>
              <a:spcBef>
                <a:spcPts val="0"/>
              </a:spcBef>
              <a:spcAft>
                <a:spcPts val="0"/>
              </a:spcAft>
              <a:buClrTx/>
              <a:buSzPct val="100000"/>
              <a:buFontTx/>
              <a:buAutoNum type="arabicParenBoth"/>
              <a:defRPr/>
            </a:pP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Paul, K. I., &amp; Moser, K. (2015). Arbeitslosigkeit. In K. Moser (Hrsg.),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Wirtschaftspsychologie </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(S. 263–281). Springer Berlin Heidelberg. </a:t>
            </a:r>
            <a:endParaRPr lang="de-DE" sz="1100" baseline="30000" dirty="0">
              <a:solidFill>
                <a:prstClr val="black"/>
              </a:solidFill>
              <a:latin typeface="Avenir Book" panose="02000503020000020003" pitchFamily="2" charset="0"/>
            </a:endParaRPr>
          </a:p>
          <a:p>
            <a:pPr marL="311150" marR="0" lvl="0" indent="-303213" defTabSz="4176431" rtl="0" eaLnBrk="1" fontAlgn="auto" latinLnBrk="0" hangingPunct="1">
              <a:lnSpc>
                <a:spcPct val="100000"/>
              </a:lnSpc>
              <a:spcBef>
                <a:spcPts val="0"/>
              </a:spcBef>
              <a:spcAft>
                <a:spcPts val="0"/>
              </a:spcAft>
              <a:buClrTx/>
              <a:buSzPct val="100000"/>
              <a:buFontTx/>
              <a:buAutoNum type="arabicParenBoth"/>
              <a:defRPr/>
            </a:pP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Di Maggio, I.,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Santilli</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S., Nota, L., &amp; Ginevra, M. C. (2019). The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Predictive</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Role</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of</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Self- Determination and Psychological Empowerment on Job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Satisfaction</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in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Persons</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with</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0"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Intellectual</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Disability. </a:t>
            </a:r>
            <a:r>
              <a:rPr kumimoji="0" lang="de-DE" sz="1100" b="0" i="1"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Advances</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in </a:t>
            </a:r>
            <a:r>
              <a:rPr kumimoji="0" lang="de-DE" sz="1100" b="0" i="1"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Neurodevelopmental</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1" u="none" strike="noStrike" kern="1200" cap="none" spc="0" normalizeH="0" baseline="0" noProof="0" dirty="0" err="1">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Disorders</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 </a:t>
            </a:r>
            <a:r>
              <a:rPr kumimoji="0" lang="de-DE" sz="1100" b="0" i="1"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3</a:t>
            </a:r>
            <a:r>
              <a:rPr kumimoji="0" lang="de-DE" sz="1100" b="0" i="0" u="none" strike="noStrike" kern="1200" cap="none" spc="0" normalizeH="0" baseline="0" noProof="0" dirty="0">
                <a:ln>
                  <a:noFill/>
                </a:ln>
                <a:solidFill>
                  <a:prstClr val="black"/>
                </a:solidFill>
                <a:effectLst/>
                <a:uLnTx/>
                <a:uFillTx/>
                <a:latin typeface="Avenir Book" panose="02000503020000020003" pitchFamily="2" charset="0"/>
                <a:ea typeface="Calibri" panose="020F0502020204030204" pitchFamily="34" charset="0"/>
                <a:cs typeface="Avenir-Book" panose="02000503020000020003" pitchFamily="2" charset="0"/>
              </a:rPr>
              <a:t>(2), 197–203. </a:t>
            </a:r>
            <a:endParaRPr kumimoji="0" lang="de-DE" sz="1100" b="0" i="0" u="none" strike="noStrike" kern="1200" cap="none" spc="0" normalizeH="0" baseline="30000" noProof="0" dirty="0">
              <a:ln>
                <a:noFill/>
              </a:ln>
              <a:solidFill>
                <a:prstClr val="black"/>
              </a:solidFill>
              <a:effectLst/>
              <a:uLnTx/>
              <a:uFillTx/>
              <a:latin typeface="Avenir Book" panose="02000503020000020003" pitchFamily="2" charset="0"/>
              <a:ea typeface="+mn-ea"/>
              <a:cs typeface="+mn-cs"/>
            </a:endParaRPr>
          </a:p>
        </p:txBody>
      </p:sp>
      <p:pic>
        <p:nvPicPr>
          <p:cNvPr id="53" name="Grafik 52" descr="Ein Bild, das Entwurf, Zeichnung, Lineart, Clipart enthält.&#10;&#10;Automatisch generierte Beschreibung">
            <a:extLst>
              <a:ext uri="{FF2B5EF4-FFF2-40B4-BE49-F238E27FC236}">
                <a16:creationId xmlns:a16="http://schemas.microsoft.com/office/drawing/2014/main" id="{CFB7BF43-6DD8-3A64-F9B2-ACB6E799A2AB}"/>
              </a:ext>
            </a:extLst>
          </p:cNvPr>
          <p:cNvPicPr>
            <a:picLocks noChangeAspect="1"/>
          </p:cNvPicPr>
          <p:nvPr/>
        </p:nvPicPr>
        <p:blipFill>
          <a:blip r:embed="rId6">
            <a:extLst>
              <a:ext uri="{28A0092B-C50C-407E-A947-70E740481C1C}">
                <a14:useLocalDpi xmlns:a14="http://schemas.microsoft.com/office/drawing/2010/main" val="0"/>
              </a:ext>
            </a:extLst>
          </a:blip>
          <a:srcRect l="1588" t="62955" r="61368" b="12358"/>
          <a:stretch/>
        </p:blipFill>
        <p:spPr>
          <a:xfrm>
            <a:off x="25934477" y="10864847"/>
            <a:ext cx="3391197" cy="3194600"/>
          </a:xfrm>
          <a:prstGeom prst="rect">
            <a:avLst/>
          </a:prstGeom>
        </p:spPr>
      </p:pic>
      <p:pic>
        <p:nvPicPr>
          <p:cNvPr id="57" name="Grafik 56" descr="Ein Bild, das Entwurf, Zeichnung, Lineart, Clipart enthält.&#10;&#10;Automatisch generierte Beschreibung">
            <a:extLst>
              <a:ext uri="{FF2B5EF4-FFF2-40B4-BE49-F238E27FC236}">
                <a16:creationId xmlns:a16="http://schemas.microsoft.com/office/drawing/2014/main" id="{82E769F2-5494-C990-2AA4-037E2EFCD8F9}"/>
              </a:ext>
            </a:extLst>
          </p:cNvPr>
          <p:cNvPicPr>
            <a:picLocks noChangeAspect="1"/>
          </p:cNvPicPr>
          <p:nvPr/>
        </p:nvPicPr>
        <p:blipFill>
          <a:blip r:embed="rId7">
            <a:extLst>
              <a:ext uri="{28A0092B-C50C-407E-A947-70E740481C1C}">
                <a14:useLocalDpi xmlns:a14="http://schemas.microsoft.com/office/drawing/2010/main" val="0"/>
              </a:ext>
            </a:extLst>
          </a:blip>
          <a:srcRect l="7865" t="34356" r="79347" b="43021"/>
          <a:stretch/>
        </p:blipFill>
        <p:spPr>
          <a:xfrm>
            <a:off x="1098427" y="35732761"/>
            <a:ext cx="1296144" cy="3241454"/>
          </a:xfrm>
          <a:prstGeom prst="rect">
            <a:avLst/>
          </a:prstGeom>
        </p:spPr>
      </p:pic>
      <p:pic>
        <p:nvPicPr>
          <p:cNvPr id="61" name="Grafik 60" descr="Ein Bild, das Entwurf, Zeichnung, Lineart, Clipart enthält.&#10;&#10;Automatisch generierte Beschreibung">
            <a:extLst>
              <a:ext uri="{FF2B5EF4-FFF2-40B4-BE49-F238E27FC236}">
                <a16:creationId xmlns:a16="http://schemas.microsoft.com/office/drawing/2014/main" id="{A0114D56-62E0-4E15-B667-D90F5D43842D}"/>
              </a:ext>
            </a:extLst>
          </p:cNvPr>
          <p:cNvPicPr>
            <a:picLocks noChangeAspect="1"/>
          </p:cNvPicPr>
          <p:nvPr/>
        </p:nvPicPr>
        <p:blipFill>
          <a:blip r:embed="rId8">
            <a:extLst>
              <a:ext uri="{28A0092B-C50C-407E-A947-70E740481C1C}">
                <a14:useLocalDpi xmlns:a14="http://schemas.microsoft.com/office/drawing/2010/main" val="0"/>
              </a:ext>
            </a:extLst>
          </a:blip>
          <a:srcRect l="33515" t="47314" r="38033" b="27075"/>
          <a:stretch/>
        </p:blipFill>
        <p:spPr>
          <a:xfrm>
            <a:off x="26969703" y="19532054"/>
            <a:ext cx="2426008" cy="3086902"/>
          </a:xfrm>
          <a:prstGeom prst="rect">
            <a:avLst/>
          </a:prstGeom>
        </p:spPr>
      </p:pic>
      <p:grpSp>
        <p:nvGrpSpPr>
          <p:cNvPr id="10" name="Gruppieren 9">
            <a:extLst>
              <a:ext uri="{FF2B5EF4-FFF2-40B4-BE49-F238E27FC236}">
                <a16:creationId xmlns:a16="http://schemas.microsoft.com/office/drawing/2014/main" id="{DE0AC5DF-2CA6-8358-BA86-60BA4586CA73}"/>
              </a:ext>
            </a:extLst>
          </p:cNvPr>
          <p:cNvGrpSpPr/>
          <p:nvPr/>
        </p:nvGrpSpPr>
        <p:grpSpPr>
          <a:xfrm>
            <a:off x="15846192" y="6878424"/>
            <a:ext cx="12223949" cy="2576482"/>
            <a:chOff x="15846192" y="7005985"/>
            <a:chExt cx="12223949" cy="2576482"/>
          </a:xfrm>
        </p:grpSpPr>
        <p:sp>
          <p:nvSpPr>
            <p:cNvPr id="1088" name="Abgerundetes Rechteck 1087">
              <a:extLst>
                <a:ext uri="{FF2B5EF4-FFF2-40B4-BE49-F238E27FC236}">
                  <a16:creationId xmlns:a16="http://schemas.microsoft.com/office/drawing/2014/main" id="{87F0D006-D58A-39B3-EA7A-143DF96112E0}"/>
                </a:ext>
              </a:extLst>
            </p:cNvPr>
            <p:cNvSpPr/>
            <p:nvPr/>
          </p:nvSpPr>
          <p:spPr>
            <a:xfrm>
              <a:off x="18177285" y="7008839"/>
              <a:ext cx="5059781" cy="779026"/>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de-DE" sz="3000" dirty="0">
                  <a:latin typeface="Avenir" panose="02000503020000020003" pitchFamily="2" charset="0"/>
                  <a:ea typeface="Apple Color Emoji" pitchFamily="2" charset="0"/>
                  <a:cs typeface="Adelle Sans Devanagari" panose="02000503000000020004" pitchFamily="2" charset="-78"/>
                </a:rPr>
                <a:t>Fähigkeiten und Interessen</a:t>
              </a:r>
              <a:r>
                <a:rPr lang="de-DE" sz="1800" dirty="0">
                  <a:solidFill>
                    <a:schemeClr val="tx1"/>
                  </a:solidFill>
                  <a:latin typeface="Avenir" panose="02000503020000020003" pitchFamily="2" charset="0"/>
                  <a:ea typeface="Apple Color Emoji" pitchFamily="2" charset="0"/>
                  <a:cs typeface="Adelle Sans Devanagari" panose="02000503000000020004" pitchFamily="2" charset="-78"/>
                </a:rPr>
                <a:t> </a:t>
              </a:r>
            </a:p>
          </p:txBody>
        </p:sp>
        <p:sp>
          <p:nvSpPr>
            <p:cNvPr id="1089" name="Abgerundetes Rechteck 1088">
              <a:extLst>
                <a:ext uri="{FF2B5EF4-FFF2-40B4-BE49-F238E27FC236}">
                  <a16:creationId xmlns:a16="http://schemas.microsoft.com/office/drawing/2014/main" id="{087B52B6-8853-AF1F-1209-C28453A32182}"/>
                </a:ext>
              </a:extLst>
            </p:cNvPr>
            <p:cNvSpPr/>
            <p:nvPr/>
          </p:nvSpPr>
          <p:spPr>
            <a:xfrm>
              <a:off x="24742857" y="7014501"/>
              <a:ext cx="1919238" cy="779026"/>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de-DE" sz="3000" dirty="0">
                  <a:latin typeface="Avenir" panose="02000503020000020003" pitchFamily="2" charset="0"/>
                  <a:ea typeface="Apple Color Emoji" pitchFamily="2" charset="0"/>
                  <a:cs typeface="Adelle Sans Devanagari" panose="02000503000000020004" pitchFamily="2" charset="-78"/>
                </a:rPr>
                <a:t>Tätigkeit</a:t>
              </a:r>
              <a:r>
                <a:rPr lang="de-DE" sz="1800" dirty="0">
                  <a:solidFill>
                    <a:schemeClr val="tx1"/>
                  </a:solidFill>
                  <a:latin typeface="Avenir" panose="02000503020000020003" pitchFamily="2" charset="0"/>
                  <a:ea typeface="Apple Color Emoji" pitchFamily="2" charset="0"/>
                  <a:cs typeface="Adelle Sans Devanagari" panose="02000503000000020004" pitchFamily="2" charset="-78"/>
                </a:rPr>
                <a:t> </a:t>
              </a:r>
            </a:p>
          </p:txBody>
        </p:sp>
        <p:sp>
          <p:nvSpPr>
            <p:cNvPr id="1090" name="Abgerundetes Rechteck 1089">
              <a:extLst>
                <a:ext uri="{FF2B5EF4-FFF2-40B4-BE49-F238E27FC236}">
                  <a16:creationId xmlns:a16="http://schemas.microsoft.com/office/drawing/2014/main" id="{E55B4659-6D5D-F6FF-1435-EF011B5A3B6B}"/>
                </a:ext>
              </a:extLst>
            </p:cNvPr>
            <p:cNvSpPr/>
            <p:nvPr/>
          </p:nvSpPr>
          <p:spPr>
            <a:xfrm>
              <a:off x="15846192" y="7903468"/>
              <a:ext cx="3171796" cy="779026"/>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de-DE" sz="3000" dirty="0">
                  <a:latin typeface="Avenir" panose="02000503020000020003" pitchFamily="2" charset="0"/>
                  <a:ea typeface="Apple Color Emoji" pitchFamily="2" charset="0"/>
                  <a:cs typeface="Adelle Sans Devanagari" panose="02000503000000020004" pitchFamily="2" charset="-78"/>
                </a:rPr>
                <a:t>Soziales Umfeld</a:t>
              </a:r>
              <a:r>
                <a:rPr lang="de-DE" sz="1800" dirty="0">
                  <a:solidFill>
                    <a:schemeClr val="tx1"/>
                  </a:solidFill>
                  <a:latin typeface="Avenir" panose="02000503020000020003" pitchFamily="2" charset="0"/>
                  <a:ea typeface="Apple Color Emoji" pitchFamily="2" charset="0"/>
                  <a:cs typeface="Adelle Sans Devanagari" panose="02000503000000020004" pitchFamily="2" charset="-78"/>
                </a:rPr>
                <a:t> </a:t>
              </a:r>
            </a:p>
          </p:txBody>
        </p:sp>
        <p:sp>
          <p:nvSpPr>
            <p:cNvPr id="1091" name="Abgerundetes Rechteck 1090">
              <a:extLst>
                <a:ext uri="{FF2B5EF4-FFF2-40B4-BE49-F238E27FC236}">
                  <a16:creationId xmlns:a16="http://schemas.microsoft.com/office/drawing/2014/main" id="{2A795F8C-69E8-40E5-039F-658F185C08D8}"/>
                </a:ext>
              </a:extLst>
            </p:cNvPr>
            <p:cNvSpPr/>
            <p:nvPr/>
          </p:nvSpPr>
          <p:spPr>
            <a:xfrm>
              <a:off x="15846192" y="7005985"/>
              <a:ext cx="2311271" cy="779026"/>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de-DE" sz="3000" dirty="0">
                  <a:solidFill>
                    <a:schemeClr val="tx1"/>
                  </a:solidFill>
                  <a:latin typeface="Avenir" panose="02000503020000020003" pitchFamily="2" charset="0"/>
                  <a:ea typeface="Apple Color Emoji" pitchFamily="2" charset="0"/>
                  <a:cs typeface="Adelle Sans Devanagari" panose="02000503000000020004" pitchFamily="2" charset="-78"/>
                </a:rPr>
                <a:t>Motivation</a:t>
              </a:r>
              <a:r>
                <a:rPr lang="de-DE" sz="1800" dirty="0">
                  <a:solidFill>
                    <a:schemeClr val="tx1"/>
                  </a:solidFill>
                  <a:latin typeface="Avenir" panose="02000503020000020003" pitchFamily="2" charset="0"/>
                  <a:ea typeface="Apple Color Emoji" pitchFamily="2" charset="0"/>
                  <a:cs typeface="Adelle Sans Devanagari" panose="02000503000000020004" pitchFamily="2" charset="-78"/>
                </a:rPr>
                <a:t> </a:t>
              </a:r>
            </a:p>
          </p:txBody>
        </p:sp>
        <p:sp>
          <p:nvSpPr>
            <p:cNvPr id="1092" name="Abgerundetes Rechteck 1091">
              <a:extLst>
                <a:ext uri="{FF2B5EF4-FFF2-40B4-BE49-F238E27FC236}">
                  <a16:creationId xmlns:a16="http://schemas.microsoft.com/office/drawing/2014/main" id="{698ED934-9A46-A4DE-7504-B0C43C5A1FC3}"/>
                </a:ext>
              </a:extLst>
            </p:cNvPr>
            <p:cNvSpPr/>
            <p:nvPr/>
          </p:nvSpPr>
          <p:spPr>
            <a:xfrm>
              <a:off x="23256888" y="7013097"/>
              <a:ext cx="1464616" cy="779026"/>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de-DE" sz="3000" dirty="0">
                  <a:latin typeface="Avenir" panose="02000503020000020003" pitchFamily="2" charset="0"/>
                  <a:ea typeface="Apple Color Emoji" pitchFamily="2" charset="0"/>
                  <a:cs typeface="Adelle Sans Devanagari" panose="02000503000000020004" pitchFamily="2" charset="-78"/>
                </a:rPr>
                <a:t>Druck</a:t>
              </a:r>
              <a:r>
                <a:rPr lang="de-DE" sz="1800" dirty="0">
                  <a:solidFill>
                    <a:schemeClr val="tx1"/>
                  </a:solidFill>
                  <a:latin typeface="Avenir" panose="02000503020000020003" pitchFamily="2" charset="0"/>
                  <a:ea typeface="Apple Color Emoji" pitchFamily="2" charset="0"/>
                  <a:cs typeface="Adelle Sans Devanagari" panose="02000503000000020004" pitchFamily="2" charset="-78"/>
                </a:rPr>
                <a:t> </a:t>
              </a:r>
            </a:p>
          </p:txBody>
        </p:sp>
        <p:sp>
          <p:nvSpPr>
            <p:cNvPr id="1093" name="Abgerundetes Rechteck 1092">
              <a:extLst>
                <a:ext uri="{FF2B5EF4-FFF2-40B4-BE49-F238E27FC236}">
                  <a16:creationId xmlns:a16="http://schemas.microsoft.com/office/drawing/2014/main" id="{3F446669-2EDB-BC3D-C7AB-812CE2ACAD31}"/>
                </a:ext>
              </a:extLst>
            </p:cNvPr>
            <p:cNvSpPr/>
            <p:nvPr/>
          </p:nvSpPr>
          <p:spPr>
            <a:xfrm>
              <a:off x="19048424" y="7903468"/>
              <a:ext cx="3577248" cy="779026"/>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de-DE" sz="3000" dirty="0">
                  <a:latin typeface="Avenir" panose="02000503020000020003" pitchFamily="2" charset="0"/>
                  <a:ea typeface="Apple Color Emoji" pitchFamily="2" charset="0"/>
                  <a:cs typeface="Adelle Sans Devanagari" panose="02000503000000020004" pitchFamily="2" charset="-78"/>
                </a:rPr>
                <a:t>Selbstbestimmung</a:t>
              </a:r>
              <a:endParaRPr lang="de-DE" sz="1800" dirty="0">
                <a:solidFill>
                  <a:schemeClr val="tx1"/>
                </a:solidFill>
                <a:latin typeface="Avenir" panose="02000503020000020003" pitchFamily="2" charset="0"/>
                <a:ea typeface="Apple Color Emoji" pitchFamily="2" charset="0"/>
                <a:cs typeface="Adelle Sans Devanagari" panose="02000503000000020004" pitchFamily="2" charset="-78"/>
              </a:endParaRPr>
            </a:p>
          </p:txBody>
        </p:sp>
        <p:sp>
          <p:nvSpPr>
            <p:cNvPr id="1094" name="Abgerundetes Rechteck 1093">
              <a:extLst>
                <a:ext uri="{FF2B5EF4-FFF2-40B4-BE49-F238E27FC236}">
                  <a16:creationId xmlns:a16="http://schemas.microsoft.com/office/drawing/2014/main" id="{6EECDB3F-15C2-E286-8FCE-2AFF77CAFE11}"/>
                </a:ext>
              </a:extLst>
            </p:cNvPr>
            <p:cNvSpPr/>
            <p:nvPr/>
          </p:nvSpPr>
          <p:spPr>
            <a:xfrm>
              <a:off x="22656109" y="7910131"/>
              <a:ext cx="4315906" cy="779026"/>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de-DE" sz="3000" dirty="0">
                  <a:latin typeface="Avenir" panose="02000503020000020003" pitchFamily="2" charset="0"/>
                  <a:ea typeface="Apple Color Emoji" pitchFamily="2" charset="0"/>
                  <a:cs typeface="Adelle Sans Devanagari" panose="02000503000000020004" pitchFamily="2" charset="-78"/>
                </a:rPr>
                <a:t>Begleitende Angebote</a:t>
              </a:r>
              <a:endParaRPr lang="de-DE" sz="1800" dirty="0">
                <a:solidFill>
                  <a:schemeClr val="tx1"/>
                </a:solidFill>
                <a:latin typeface="Avenir" panose="02000503020000020003" pitchFamily="2" charset="0"/>
                <a:ea typeface="Apple Color Emoji" pitchFamily="2" charset="0"/>
                <a:cs typeface="Adelle Sans Devanagari" panose="02000503000000020004" pitchFamily="2" charset="-78"/>
              </a:endParaRPr>
            </a:p>
          </p:txBody>
        </p:sp>
        <p:sp>
          <p:nvSpPr>
            <p:cNvPr id="1096" name="Abgerundetes Rechteck 1095">
              <a:extLst>
                <a:ext uri="{FF2B5EF4-FFF2-40B4-BE49-F238E27FC236}">
                  <a16:creationId xmlns:a16="http://schemas.microsoft.com/office/drawing/2014/main" id="{A4F45974-BBE2-DE88-042B-E2653FC34032}"/>
                </a:ext>
              </a:extLst>
            </p:cNvPr>
            <p:cNvSpPr/>
            <p:nvPr/>
          </p:nvSpPr>
          <p:spPr>
            <a:xfrm>
              <a:off x="15846192" y="8803441"/>
              <a:ext cx="3904579" cy="779026"/>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de-DE" sz="3000" dirty="0">
                  <a:latin typeface="Avenir" panose="02000503020000020003" pitchFamily="2" charset="0"/>
                  <a:ea typeface="Apple Color Emoji" pitchFamily="2" charset="0"/>
                  <a:cs typeface="Adelle Sans Devanagari" panose="02000503000000020004" pitchFamily="2" charset="-78"/>
                </a:rPr>
                <a:t>Zeitliche Gestaltung</a:t>
              </a:r>
              <a:r>
                <a:rPr lang="de-DE" sz="1800" dirty="0">
                  <a:solidFill>
                    <a:schemeClr val="tx1"/>
                  </a:solidFill>
                  <a:latin typeface="Avenir" panose="02000503020000020003" pitchFamily="2" charset="0"/>
                  <a:ea typeface="Apple Color Emoji" pitchFamily="2" charset="0"/>
                  <a:cs typeface="Adelle Sans Devanagari" panose="02000503000000020004" pitchFamily="2" charset="-78"/>
                </a:rPr>
                <a:t> </a:t>
              </a:r>
            </a:p>
          </p:txBody>
        </p:sp>
        <p:sp>
          <p:nvSpPr>
            <p:cNvPr id="1097" name="Abgerundetes Rechteck 1096">
              <a:extLst>
                <a:ext uri="{FF2B5EF4-FFF2-40B4-BE49-F238E27FC236}">
                  <a16:creationId xmlns:a16="http://schemas.microsoft.com/office/drawing/2014/main" id="{04940ADC-4109-32F1-C2BB-6BFC705CD5C0}"/>
                </a:ext>
              </a:extLst>
            </p:cNvPr>
            <p:cNvSpPr/>
            <p:nvPr/>
          </p:nvSpPr>
          <p:spPr>
            <a:xfrm>
              <a:off x="19788697" y="8788408"/>
              <a:ext cx="3406342" cy="779026"/>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de-DE" sz="3000" dirty="0">
                  <a:latin typeface="Avenir" panose="02000503020000020003" pitchFamily="2" charset="0"/>
                  <a:ea typeface="Apple Color Emoji" pitchFamily="2" charset="0"/>
                  <a:cs typeface="Adelle Sans Devanagari" panose="02000503000000020004" pitchFamily="2" charset="-78"/>
                </a:rPr>
                <a:t>Weitere Wünsche</a:t>
              </a:r>
              <a:endParaRPr lang="de-DE" sz="1800" dirty="0">
                <a:solidFill>
                  <a:schemeClr val="tx1"/>
                </a:solidFill>
                <a:latin typeface="Avenir" panose="02000503020000020003" pitchFamily="2" charset="0"/>
                <a:ea typeface="Apple Color Emoji" pitchFamily="2" charset="0"/>
                <a:cs typeface="Adelle Sans Devanagari" panose="02000503000000020004" pitchFamily="2" charset="-78"/>
              </a:endParaRPr>
            </a:p>
          </p:txBody>
        </p:sp>
        <p:sp>
          <p:nvSpPr>
            <p:cNvPr id="1098" name="Abgerundetes Rechteck 1097">
              <a:extLst>
                <a:ext uri="{FF2B5EF4-FFF2-40B4-BE49-F238E27FC236}">
                  <a16:creationId xmlns:a16="http://schemas.microsoft.com/office/drawing/2014/main" id="{9500B1DA-4144-B91A-4DD6-AE17D0F081ED}"/>
                </a:ext>
              </a:extLst>
            </p:cNvPr>
            <p:cNvSpPr/>
            <p:nvPr/>
          </p:nvSpPr>
          <p:spPr>
            <a:xfrm>
              <a:off x="23228566" y="8785170"/>
              <a:ext cx="2607173" cy="779026"/>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de-DE" sz="3000" dirty="0">
                  <a:latin typeface="Avenir" panose="02000503020000020003" pitchFamily="2" charset="0"/>
                  <a:ea typeface="Apple Color Emoji" pitchFamily="2" charset="0"/>
                  <a:cs typeface="Adelle Sans Devanagari" panose="02000503000000020004" pitchFamily="2" charset="-78"/>
                </a:rPr>
                <a:t>Behinderung</a:t>
              </a:r>
              <a:endParaRPr lang="de-DE" sz="1800" dirty="0">
                <a:solidFill>
                  <a:schemeClr val="tx1"/>
                </a:solidFill>
                <a:latin typeface="Avenir" panose="02000503020000020003" pitchFamily="2" charset="0"/>
                <a:ea typeface="Apple Color Emoji" pitchFamily="2" charset="0"/>
                <a:cs typeface="Adelle Sans Devanagari" panose="02000503000000020004" pitchFamily="2" charset="-78"/>
              </a:endParaRPr>
            </a:p>
          </p:txBody>
        </p:sp>
        <p:sp>
          <p:nvSpPr>
            <p:cNvPr id="1100" name="Abgerundetes Rechteck 1099">
              <a:extLst>
                <a:ext uri="{FF2B5EF4-FFF2-40B4-BE49-F238E27FC236}">
                  <a16:creationId xmlns:a16="http://schemas.microsoft.com/office/drawing/2014/main" id="{4539849D-BAE5-B812-6326-D1154A01ED1E}"/>
                </a:ext>
              </a:extLst>
            </p:cNvPr>
            <p:cNvSpPr/>
            <p:nvPr/>
          </p:nvSpPr>
          <p:spPr>
            <a:xfrm>
              <a:off x="25869266" y="8785170"/>
              <a:ext cx="2200875" cy="779026"/>
            </a:xfrm>
            <a:prstGeom prst="roundRect">
              <a:avLst>
                <a:gd name="adj" fmla="val 50000"/>
              </a:avLst>
            </a:prstGeom>
            <a:solidFill>
              <a:srgbClr val="C0504D">
                <a:alpha val="35000"/>
              </a:srgbClr>
            </a:solidFill>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de-DE" sz="3000" dirty="0">
                  <a:latin typeface="Avenir" panose="02000503020000020003" pitchFamily="2" charset="0"/>
                  <a:ea typeface="Apple Color Emoji" pitchFamily="2" charset="0"/>
                  <a:cs typeface="Adelle Sans Devanagari" panose="02000503000000020004" pitchFamily="2" charset="-78"/>
                </a:rPr>
                <a:t>Bezahlung</a:t>
              </a:r>
              <a:endParaRPr lang="de-DE" sz="1800" dirty="0">
                <a:solidFill>
                  <a:schemeClr val="tx1"/>
                </a:solidFill>
                <a:latin typeface="Avenir" panose="02000503020000020003" pitchFamily="2" charset="0"/>
                <a:ea typeface="Apple Color Emoji" pitchFamily="2" charset="0"/>
                <a:cs typeface="Adelle Sans Devanagari" panose="02000503000000020004" pitchFamily="2" charset="-78"/>
              </a:endParaRPr>
            </a:p>
          </p:txBody>
        </p:sp>
      </p:grpSp>
    </p:spTree>
    <p:extLst>
      <p:ext uri="{BB962C8B-B14F-4D97-AF65-F5344CB8AC3E}">
        <p14:creationId xmlns:p14="http://schemas.microsoft.com/office/powerpoint/2010/main" val="227652276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1256</Words>
  <Application>Microsoft Macintosh PowerPoint</Application>
  <PresentationFormat>Benutzerdefiniert</PresentationFormat>
  <Paragraphs>276</Paragraphs>
  <Slides>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Avenir</vt:lpstr>
      <vt:lpstr>Avenir Book</vt:lpstr>
      <vt:lpstr>Calibri</vt:lpstr>
      <vt:lpstr>Wingdings</vt:lpstr>
      <vt:lpstr>Larissa</vt:lpstr>
      <vt:lpstr>PowerPoint-Präsentation</vt:lpstr>
    </vt:vector>
  </TitlesOfParts>
  <Company>HS-ZiGr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Kerstin Grundmann</dc:creator>
  <cp:lastModifiedBy>Wagner, Carla</cp:lastModifiedBy>
  <cp:revision>69</cp:revision>
  <cp:lastPrinted>2024-09-14T19:39:07Z</cp:lastPrinted>
  <dcterms:created xsi:type="dcterms:W3CDTF">2012-04-17T11:14:00Z</dcterms:created>
  <dcterms:modified xsi:type="dcterms:W3CDTF">2024-09-15T19:28:56Z</dcterms:modified>
</cp:coreProperties>
</file>