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400"/>
    <a:srgbClr val="E6A401"/>
    <a:srgbClr val="FFFFFF"/>
    <a:srgbClr val="EFBE5A"/>
    <a:srgbClr val="E672C4"/>
    <a:srgbClr val="FFEBBA"/>
    <a:srgbClr val="FFE8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DC1E5-BF1A-4981-A1F3-0AE04196B3C6}" v="1" dt="2024-09-20T10:47:17.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p:scale>
          <a:sx n="25" d="100"/>
          <a:sy n="25" d="100"/>
        </p:scale>
        <p:origin x="2328" y="-918"/>
      </p:cViewPr>
      <p:guideLst>
        <p:guide orient="horz" pos="13481"/>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ub, Luca" userId="bbca7012-901b-4bef-89d6-81d378e5a57c" providerId="ADAL" clId="{A7FDC1E5-BF1A-4981-A1F3-0AE04196B3C6}"/>
    <pc:docChg chg="custSel modSld">
      <pc:chgData name="Staub, Luca" userId="bbca7012-901b-4bef-89d6-81d378e5a57c" providerId="ADAL" clId="{A7FDC1E5-BF1A-4981-A1F3-0AE04196B3C6}" dt="2024-09-20T10:49:03.129" v="68" actId="14100"/>
      <pc:docMkLst>
        <pc:docMk/>
      </pc:docMkLst>
      <pc:sldChg chg="addSp delSp modSp mod">
        <pc:chgData name="Staub, Luca" userId="bbca7012-901b-4bef-89d6-81d378e5a57c" providerId="ADAL" clId="{A7FDC1E5-BF1A-4981-A1F3-0AE04196B3C6}" dt="2024-09-20T10:49:03.129" v="68" actId="14100"/>
        <pc:sldMkLst>
          <pc:docMk/>
          <pc:sldMk cId="324755597" sldId="257"/>
        </pc:sldMkLst>
        <pc:spChg chg="mod">
          <ac:chgData name="Staub, Luca" userId="bbca7012-901b-4bef-89d6-81d378e5a57c" providerId="ADAL" clId="{A7FDC1E5-BF1A-4981-A1F3-0AE04196B3C6}" dt="2024-09-20T10:47:51.701" v="46" actId="1038"/>
          <ac:spMkLst>
            <pc:docMk/>
            <pc:sldMk cId="324755597" sldId="257"/>
            <ac:spMk id="72" creationId="{CE9E0A78-D547-6752-0C67-0798C77FB759}"/>
          </ac:spMkLst>
        </pc:spChg>
        <pc:spChg chg="mod">
          <ac:chgData name="Staub, Luca" userId="bbca7012-901b-4bef-89d6-81d378e5a57c" providerId="ADAL" clId="{A7FDC1E5-BF1A-4981-A1F3-0AE04196B3C6}" dt="2024-09-20T10:49:03.129" v="68" actId="14100"/>
          <ac:spMkLst>
            <pc:docMk/>
            <pc:sldMk cId="324755597" sldId="257"/>
            <ac:spMk id="81" creationId="{4C175579-1632-E68A-0483-6084C5247C93}"/>
          </ac:spMkLst>
        </pc:spChg>
        <pc:grpChg chg="mod">
          <ac:chgData name="Staub, Luca" userId="bbca7012-901b-4bef-89d6-81d378e5a57c" providerId="ADAL" clId="{A7FDC1E5-BF1A-4981-A1F3-0AE04196B3C6}" dt="2024-09-20T10:47:38.610" v="10" actId="14100"/>
          <ac:grpSpMkLst>
            <pc:docMk/>
            <pc:sldMk cId="324755597" sldId="257"/>
            <ac:grpSpMk id="26" creationId="{1887F1D7-9C82-2DE2-D0A5-CCEFEA343505}"/>
          </ac:grpSpMkLst>
        </pc:grpChg>
        <pc:grpChg chg="mod">
          <ac:chgData name="Staub, Luca" userId="bbca7012-901b-4bef-89d6-81d378e5a57c" providerId="ADAL" clId="{A7FDC1E5-BF1A-4981-A1F3-0AE04196B3C6}" dt="2024-09-20T10:48:50.952" v="66" actId="1037"/>
          <ac:grpSpMkLst>
            <pc:docMk/>
            <pc:sldMk cId="324755597" sldId="257"/>
            <ac:grpSpMk id="84" creationId="{08A5F0E6-0C64-D960-1EC0-DC001AA6ADF0}"/>
          </ac:grpSpMkLst>
        </pc:grpChg>
        <pc:graphicFrameChg chg="modGraphic">
          <ac:chgData name="Staub, Luca" userId="bbca7012-901b-4bef-89d6-81d378e5a57c" providerId="ADAL" clId="{A7FDC1E5-BF1A-4981-A1F3-0AE04196B3C6}" dt="2024-09-20T10:47:58.621" v="47" actId="14100"/>
          <ac:graphicFrameMkLst>
            <pc:docMk/>
            <pc:sldMk cId="324755597" sldId="257"/>
            <ac:graphicFrameMk id="43" creationId="{8CF876FB-E4E8-C809-FC94-9334A08161A5}"/>
          </ac:graphicFrameMkLst>
        </pc:graphicFrameChg>
        <pc:cxnChg chg="add del mod">
          <ac:chgData name="Staub, Luca" userId="bbca7012-901b-4bef-89d6-81d378e5a57c" providerId="ADAL" clId="{A7FDC1E5-BF1A-4981-A1F3-0AE04196B3C6}" dt="2024-09-20T10:48:23.468" v="50" actId="478"/>
          <ac:cxnSpMkLst>
            <pc:docMk/>
            <pc:sldMk cId="324755597" sldId="257"/>
            <ac:cxnSpMk id="9" creationId="{E54359AE-C2CD-EBEB-EA7C-9035FC2EBC06}"/>
          </ac:cxnSpMkLst>
        </pc:cxnChg>
        <pc:cxnChg chg="add del mod">
          <ac:chgData name="Staub, Luca" userId="bbca7012-901b-4bef-89d6-81d378e5a57c" providerId="ADAL" clId="{A7FDC1E5-BF1A-4981-A1F3-0AE04196B3C6}" dt="2024-09-20T10:48:21.046" v="49" actId="478"/>
          <ac:cxnSpMkLst>
            <pc:docMk/>
            <pc:sldMk cId="324755597" sldId="257"/>
            <ac:cxnSpMk id="46" creationId="{5D4CE44C-382D-68CB-5C73-4F2A7C52BDB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Mastertitelformat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96706595-28FD-4E47-99AD-4BAFF275A9EF}" type="datetimeFigureOut">
              <a:rPr lang="de-DE" smtClean="0"/>
              <a:t>20.09.2024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191181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6706595-28FD-4E47-99AD-4BAFF275A9EF}" type="datetimeFigureOut">
              <a:rPr lang="de-DE" smtClean="0"/>
              <a:t>20.09.2024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175686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6706595-28FD-4E47-99AD-4BAFF275A9EF}" type="datetimeFigureOut">
              <a:rPr lang="de-DE" smtClean="0"/>
              <a:t>20.09.2024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319059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6706595-28FD-4E47-99AD-4BAFF275A9EF}" type="datetimeFigureOut">
              <a:rPr lang="de-DE" smtClean="0"/>
              <a:t>20.09.2024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422302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Mastertitelformat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6706595-28FD-4E47-99AD-4BAFF275A9EF}" type="datetimeFigureOut">
              <a:rPr lang="de-DE" smtClean="0"/>
              <a:t>20.09.2024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114293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6706595-28FD-4E47-99AD-4BAFF275A9EF}" type="datetimeFigureOut">
              <a:rPr lang="de-DE" smtClean="0"/>
              <a:t>20.09.2024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368403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Mastertitelformat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6706595-28FD-4E47-99AD-4BAFF275A9EF}" type="datetimeFigureOut">
              <a:rPr lang="de-DE" smtClean="0"/>
              <a:t>20.09.2024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184938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6706595-28FD-4E47-99AD-4BAFF275A9EF}" type="datetimeFigureOut">
              <a:rPr lang="de-DE" smtClean="0"/>
              <a:t>20.09.2024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378905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06595-28FD-4E47-99AD-4BAFF275A9EF}" type="datetimeFigureOut">
              <a:rPr lang="de-DE" smtClean="0"/>
              <a:t>20.09.2024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419301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96706595-28FD-4E47-99AD-4BAFF275A9EF}" type="datetimeFigureOut">
              <a:rPr lang="de-DE" smtClean="0"/>
              <a:t>20.09.2024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217588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96706595-28FD-4E47-99AD-4BAFF275A9EF}" type="datetimeFigureOut">
              <a:rPr lang="de-DE" smtClean="0"/>
              <a:t>20.09.2024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990EAF3-047A-A744-BE39-E3AFC0E05DC0}" type="slidenum">
              <a:rPr lang="de-DE" smtClean="0"/>
              <a:t>‹Nr.›</a:t>
            </a:fld>
            <a:endParaRPr lang="de-DE"/>
          </a:p>
        </p:txBody>
      </p:sp>
    </p:spTree>
    <p:extLst>
      <p:ext uri="{BB962C8B-B14F-4D97-AF65-F5344CB8AC3E}">
        <p14:creationId xmlns:p14="http://schemas.microsoft.com/office/powerpoint/2010/main" val="427898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96706595-28FD-4E47-99AD-4BAFF275A9EF}" type="datetimeFigureOut">
              <a:rPr lang="de-DE" smtClean="0"/>
              <a:t>20.09.2024</a:t>
            </a:fld>
            <a:endParaRPr lang="de-DE"/>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990EAF3-047A-A744-BE39-E3AFC0E05DC0}" type="slidenum">
              <a:rPr lang="de-DE" smtClean="0"/>
              <a:t>‹Nr.›</a:t>
            </a:fld>
            <a:endParaRPr lang="de-DE"/>
          </a:p>
        </p:txBody>
      </p:sp>
    </p:spTree>
    <p:extLst>
      <p:ext uri="{BB962C8B-B14F-4D97-AF65-F5344CB8AC3E}">
        <p14:creationId xmlns:p14="http://schemas.microsoft.com/office/powerpoint/2010/main" val="1655945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251E268F-D0C6-3044-821A-5537BD6BBDD3}"/>
              </a:ext>
            </a:extLst>
          </p:cNvPr>
          <p:cNvCxnSpPr/>
          <p:nvPr/>
        </p:nvCxnSpPr>
        <p:spPr>
          <a:xfrm>
            <a:off x="1698171" y="1698172"/>
            <a:ext cx="26735315"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Gerade Verbindung 3">
            <a:extLst>
              <a:ext uri="{FF2B5EF4-FFF2-40B4-BE49-F238E27FC236}">
                <a16:creationId xmlns:a16="http://schemas.microsoft.com/office/drawing/2014/main" id="{41BF99C3-F25A-B24F-8AB3-87AE47E47CB0}"/>
              </a:ext>
            </a:extLst>
          </p:cNvPr>
          <p:cNvCxnSpPr/>
          <p:nvPr/>
        </p:nvCxnSpPr>
        <p:spPr>
          <a:xfrm>
            <a:off x="1698171" y="4419600"/>
            <a:ext cx="26735315" cy="0"/>
          </a:xfrm>
          <a:prstGeom prst="line">
            <a:avLst/>
          </a:prstGeom>
          <a:ln w="635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Grafik 5" descr="Ein Bild, das Text enthält.&#10;&#10;Automatisch generierte Beschreibung">
            <a:extLst>
              <a:ext uri="{FF2B5EF4-FFF2-40B4-BE49-F238E27FC236}">
                <a16:creationId xmlns:a16="http://schemas.microsoft.com/office/drawing/2014/main" id="{4182417D-E887-0C48-993D-91C58CD18CB8}"/>
              </a:ext>
            </a:extLst>
          </p:cNvPr>
          <p:cNvPicPr>
            <a:picLocks noChangeAspect="1"/>
          </p:cNvPicPr>
          <p:nvPr/>
        </p:nvPicPr>
        <p:blipFill>
          <a:blip r:embed="rId2"/>
          <a:stretch>
            <a:fillRect/>
          </a:stretch>
        </p:blipFill>
        <p:spPr>
          <a:xfrm>
            <a:off x="21092982" y="2046539"/>
            <a:ext cx="7035703" cy="2013752"/>
          </a:xfrm>
          <a:prstGeom prst="rect">
            <a:avLst/>
          </a:prstGeom>
        </p:spPr>
      </p:pic>
      <p:sp>
        <p:nvSpPr>
          <p:cNvPr id="8" name="Textfeld 7">
            <a:extLst>
              <a:ext uri="{FF2B5EF4-FFF2-40B4-BE49-F238E27FC236}">
                <a16:creationId xmlns:a16="http://schemas.microsoft.com/office/drawing/2014/main" id="{C16391A5-EE17-B145-A5BA-BD0C19A80F49}"/>
              </a:ext>
            </a:extLst>
          </p:cNvPr>
          <p:cNvSpPr txBox="1"/>
          <p:nvPr/>
        </p:nvSpPr>
        <p:spPr>
          <a:xfrm>
            <a:off x="1759134" y="2046539"/>
            <a:ext cx="21056600" cy="2431178"/>
          </a:xfrm>
          <a:prstGeom prst="rect">
            <a:avLst/>
          </a:prstGeom>
          <a:noFill/>
        </p:spPr>
        <p:txBody>
          <a:bodyPr wrap="square" rtlCol="0">
            <a:spAutoFit/>
          </a:bodyPr>
          <a:lstStyle/>
          <a:p>
            <a:r>
              <a:rPr lang="de-DE" sz="4000" b="1" dirty="0">
                <a:solidFill>
                  <a:schemeClr val="bg2">
                    <a:lumMod val="50000"/>
                  </a:schemeClr>
                </a:solidFill>
                <a:latin typeface="Apple Braille" pitchFamily="2" charset="0"/>
              </a:rPr>
              <a:t>Preis des Fördervereins der Hochschule Zittau/Görlitz e. V. für hervorragende </a:t>
            </a:r>
          </a:p>
          <a:p>
            <a:r>
              <a:rPr lang="de-DE" sz="4000" b="1" dirty="0">
                <a:solidFill>
                  <a:schemeClr val="bg2">
                    <a:lumMod val="50000"/>
                  </a:schemeClr>
                </a:solidFill>
                <a:latin typeface="Apple Braille" pitchFamily="2" charset="0"/>
              </a:rPr>
              <a:t>Studienleistungen 2024</a:t>
            </a:r>
            <a:endParaRPr lang="de-DE" sz="2000" b="1" dirty="0">
              <a:solidFill>
                <a:schemeClr val="bg2">
                  <a:lumMod val="50000"/>
                </a:schemeClr>
              </a:solidFill>
              <a:latin typeface="Apple Braille" pitchFamily="2" charset="0"/>
            </a:endParaRPr>
          </a:p>
          <a:p>
            <a:r>
              <a:rPr kumimoji="0" lang="de-DE" sz="3399" b="0" i="0" u="sng" strike="noStrike" kern="1200" cap="none" spc="0" normalizeH="0" baseline="0" noProof="0" dirty="0">
                <a:ln>
                  <a:noFill/>
                </a:ln>
                <a:solidFill>
                  <a:srgbClr val="5E5E5E"/>
                </a:solidFill>
                <a:effectLst/>
                <a:uLnTx/>
                <a:uFillTx/>
                <a:latin typeface="Calibri" panose="020F0502020204030204"/>
                <a:ea typeface="+mj-ea"/>
                <a:cs typeface="+mj-cs"/>
              </a:rPr>
              <a:t>Erfolgsfaktoren eines Halbleiter-Standortes der Zukunft – ein Potenzialvergleich </a:t>
            </a:r>
          </a:p>
          <a:p>
            <a:r>
              <a:rPr kumimoji="0" lang="de-DE" sz="3399" b="0" i="0" u="sng" strike="noStrike" kern="1200" cap="none" spc="0" normalizeH="0" baseline="0" noProof="0" dirty="0">
                <a:ln>
                  <a:noFill/>
                </a:ln>
                <a:solidFill>
                  <a:srgbClr val="5E5E5E"/>
                </a:solidFill>
                <a:effectLst/>
                <a:uLnTx/>
                <a:uFillTx/>
                <a:latin typeface="Calibri" panose="020F0502020204030204"/>
                <a:ea typeface="+mj-ea"/>
                <a:cs typeface="+mj-cs"/>
              </a:rPr>
              <a:t>zwischen Dresden und Magdeburg</a:t>
            </a:r>
            <a:endParaRPr lang="de-DE" dirty="0"/>
          </a:p>
        </p:txBody>
      </p:sp>
      <p:sp>
        <p:nvSpPr>
          <p:cNvPr id="2" name="Rechteck 1">
            <a:extLst>
              <a:ext uri="{FF2B5EF4-FFF2-40B4-BE49-F238E27FC236}">
                <a16:creationId xmlns:a16="http://schemas.microsoft.com/office/drawing/2014/main" id="{E53C66E0-F0CC-7E47-9E3B-D003D1EA736C}"/>
              </a:ext>
            </a:extLst>
          </p:cNvPr>
          <p:cNvSpPr/>
          <p:nvPr/>
        </p:nvSpPr>
        <p:spPr>
          <a:xfrm>
            <a:off x="16076502" y="37889201"/>
            <a:ext cx="12096000" cy="2775857"/>
          </a:xfrm>
          <a:prstGeom prst="rect">
            <a:avLst/>
          </a:prstGeom>
          <a:solidFill>
            <a:srgbClr val="E6A400"/>
          </a:solidFill>
          <a:ln>
            <a:noFill/>
          </a:ln>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5A89048-3189-9149-B0E2-7014A0329216}"/>
              </a:ext>
            </a:extLst>
          </p:cNvPr>
          <p:cNvSpPr txBox="1"/>
          <p:nvPr/>
        </p:nvSpPr>
        <p:spPr>
          <a:xfrm>
            <a:off x="17721230" y="38553854"/>
            <a:ext cx="8806543" cy="1446550"/>
          </a:xfrm>
          <a:prstGeom prst="rect">
            <a:avLst/>
          </a:prstGeom>
          <a:noFill/>
        </p:spPr>
        <p:txBody>
          <a:bodyPr wrap="square" rtlCol="0">
            <a:spAutoFit/>
          </a:bodyPr>
          <a:lstStyle/>
          <a:p>
            <a:pPr algn="ctr"/>
            <a:r>
              <a:rPr lang="de-DE" sz="4400" dirty="0">
                <a:solidFill>
                  <a:schemeClr val="bg1"/>
                </a:solidFill>
                <a:latin typeface="Apple Braille" pitchFamily="2" charset="0"/>
              </a:rPr>
              <a:t>Fakultät Wirtschaftswissenschaften und Wirtschaftsingenieurwesen</a:t>
            </a:r>
          </a:p>
        </p:txBody>
      </p:sp>
      <p:cxnSp>
        <p:nvCxnSpPr>
          <p:cNvPr id="12" name="Gerade Verbindung 11">
            <a:extLst>
              <a:ext uri="{FF2B5EF4-FFF2-40B4-BE49-F238E27FC236}">
                <a16:creationId xmlns:a16="http://schemas.microsoft.com/office/drawing/2014/main" id="{3B04692D-198D-B647-80B3-7C13AA7967BE}"/>
              </a:ext>
            </a:extLst>
          </p:cNvPr>
          <p:cNvCxnSpPr>
            <a:cxnSpLocks/>
          </p:cNvCxnSpPr>
          <p:nvPr/>
        </p:nvCxnSpPr>
        <p:spPr>
          <a:xfrm>
            <a:off x="16032685" y="32289108"/>
            <a:ext cx="12096000" cy="0"/>
          </a:xfrm>
          <a:prstGeom prst="line">
            <a:avLst/>
          </a:prstGeom>
          <a:ln w="38100">
            <a:solidFill>
              <a:srgbClr val="E6A400"/>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DD4ED59-F683-9E47-99A2-3C790AA5A02A}"/>
              </a:ext>
            </a:extLst>
          </p:cNvPr>
          <p:cNvSpPr txBox="1"/>
          <p:nvPr/>
        </p:nvSpPr>
        <p:spPr>
          <a:xfrm>
            <a:off x="21706113" y="32457665"/>
            <a:ext cx="6727373" cy="5447645"/>
          </a:xfrm>
          <a:prstGeom prst="rect">
            <a:avLst/>
          </a:prstGeom>
          <a:noFill/>
        </p:spPr>
        <p:txBody>
          <a:bodyPr wrap="square" rtlCol="0">
            <a:spAutoFit/>
          </a:bodyPr>
          <a:lstStyle/>
          <a:p>
            <a:r>
              <a:rPr lang="de-DE" sz="2800" b="1" dirty="0">
                <a:solidFill>
                  <a:srgbClr val="E6A400"/>
                </a:solidFill>
              </a:rPr>
              <a:t>Luca Staub</a:t>
            </a:r>
          </a:p>
          <a:p>
            <a:r>
              <a:rPr lang="de-DE" sz="2800" dirty="0">
                <a:solidFill>
                  <a:schemeClr val="tx1">
                    <a:lumMod val="50000"/>
                    <a:lumOff val="50000"/>
                  </a:schemeClr>
                </a:solidFill>
              </a:rPr>
              <a:t>Studiengang Wohnungs- und Immobilienwirtschaft</a:t>
            </a:r>
          </a:p>
          <a:p>
            <a:endParaRPr lang="de-DE" sz="2800" dirty="0">
              <a:solidFill>
                <a:schemeClr val="tx1">
                  <a:lumMod val="50000"/>
                  <a:lumOff val="50000"/>
                </a:schemeClr>
              </a:solidFill>
            </a:endParaRPr>
          </a:p>
          <a:p>
            <a:r>
              <a:rPr lang="de-DE" sz="2800" dirty="0">
                <a:solidFill>
                  <a:schemeClr val="tx1">
                    <a:lumMod val="50000"/>
                    <a:lumOff val="50000"/>
                  </a:schemeClr>
                </a:solidFill>
              </a:rPr>
              <a:t>Betreuende Hochschullehrer:</a:t>
            </a:r>
          </a:p>
          <a:p>
            <a:endParaRPr lang="de-DE" sz="2800" dirty="0">
              <a:solidFill>
                <a:schemeClr val="tx1">
                  <a:lumMod val="50000"/>
                  <a:lumOff val="50000"/>
                </a:schemeClr>
              </a:solidFill>
            </a:endParaRPr>
          </a:p>
          <a:p>
            <a:r>
              <a:rPr lang="de-DE" sz="2800" dirty="0">
                <a:solidFill>
                  <a:schemeClr val="tx1">
                    <a:lumMod val="50000"/>
                    <a:lumOff val="50000"/>
                  </a:schemeClr>
                </a:solidFill>
              </a:rPr>
              <a:t>Prof. Dr. rer. pol. </a:t>
            </a:r>
            <a:r>
              <a:rPr lang="de-DE" sz="2800" b="1" dirty="0">
                <a:solidFill>
                  <a:srgbClr val="E6A400"/>
                </a:solidFill>
              </a:rPr>
              <a:t>Ingo Cassack</a:t>
            </a:r>
          </a:p>
          <a:p>
            <a:r>
              <a:rPr lang="de-DE" sz="2400" dirty="0">
                <a:solidFill>
                  <a:schemeClr val="tx1">
                    <a:lumMod val="50000"/>
                    <a:lumOff val="50000"/>
                  </a:schemeClr>
                </a:solidFill>
              </a:rPr>
              <a:t>Fakultät Wirtschaftswissenschaften und Wirtschaftsingenieurwesen</a:t>
            </a:r>
          </a:p>
          <a:p>
            <a:endParaRPr lang="de-DE" sz="2800" dirty="0">
              <a:solidFill>
                <a:schemeClr val="tx1">
                  <a:lumMod val="50000"/>
                  <a:lumOff val="50000"/>
                </a:schemeClr>
              </a:solidFill>
            </a:endParaRPr>
          </a:p>
          <a:p>
            <a:r>
              <a:rPr lang="de-DE" sz="2800" dirty="0">
                <a:solidFill>
                  <a:schemeClr val="tx1">
                    <a:lumMod val="50000"/>
                    <a:lumOff val="50000"/>
                  </a:schemeClr>
                </a:solidFill>
              </a:rPr>
              <a:t>Dipl.-Wirtsch.-Ing. (FH) </a:t>
            </a:r>
            <a:r>
              <a:rPr lang="de-DE" sz="2800" b="1" dirty="0">
                <a:solidFill>
                  <a:srgbClr val="E6A400"/>
                </a:solidFill>
              </a:rPr>
              <a:t>Tom Walter</a:t>
            </a:r>
          </a:p>
          <a:p>
            <a:r>
              <a:rPr lang="de-DE" sz="2400" dirty="0">
                <a:solidFill>
                  <a:schemeClr val="tx1">
                    <a:lumMod val="50000"/>
                    <a:lumOff val="50000"/>
                  </a:schemeClr>
                </a:solidFill>
              </a:rPr>
              <a:t>Fakultät Wirtschaftswissenschaften und Wirtschaftsingenieurwesen</a:t>
            </a:r>
          </a:p>
        </p:txBody>
      </p:sp>
      <p:grpSp>
        <p:nvGrpSpPr>
          <p:cNvPr id="38" name="Gruppieren 37">
            <a:extLst>
              <a:ext uri="{FF2B5EF4-FFF2-40B4-BE49-F238E27FC236}">
                <a16:creationId xmlns:a16="http://schemas.microsoft.com/office/drawing/2014/main" id="{75B20480-6F18-FD15-49DB-2588A5EB0A81}"/>
              </a:ext>
            </a:extLst>
          </p:cNvPr>
          <p:cNvGrpSpPr/>
          <p:nvPr/>
        </p:nvGrpSpPr>
        <p:grpSpPr>
          <a:xfrm>
            <a:off x="4786516" y="5215389"/>
            <a:ext cx="6973886" cy="3825015"/>
            <a:chOff x="1698171" y="5729356"/>
            <a:chExt cx="7653423" cy="3728423"/>
          </a:xfrm>
        </p:grpSpPr>
        <p:grpSp>
          <p:nvGrpSpPr>
            <p:cNvPr id="28" name="Gruppieren 27">
              <a:extLst>
                <a:ext uri="{FF2B5EF4-FFF2-40B4-BE49-F238E27FC236}">
                  <a16:creationId xmlns:a16="http://schemas.microsoft.com/office/drawing/2014/main" id="{90AE5EBB-C797-CDD1-0800-0A816156487B}"/>
                </a:ext>
              </a:extLst>
            </p:cNvPr>
            <p:cNvGrpSpPr/>
            <p:nvPr/>
          </p:nvGrpSpPr>
          <p:grpSpPr>
            <a:xfrm>
              <a:off x="1698171" y="5729356"/>
              <a:ext cx="7653423" cy="3728423"/>
              <a:chOff x="1470993" y="4946100"/>
              <a:chExt cx="11594280" cy="5271326"/>
            </a:xfrm>
          </p:grpSpPr>
          <p:sp>
            <p:nvSpPr>
              <p:cNvPr id="29" name="Ellipse 28">
                <a:extLst>
                  <a:ext uri="{FF2B5EF4-FFF2-40B4-BE49-F238E27FC236}">
                    <a16:creationId xmlns:a16="http://schemas.microsoft.com/office/drawing/2014/main" id="{31084B71-CF36-116D-969F-E3C70DB746E5}"/>
                  </a:ext>
                </a:extLst>
              </p:cNvPr>
              <p:cNvSpPr/>
              <p:nvPr/>
            </p:nvSpPr>
            <p:spPr>
              <a:xfrm>
                <a:off x="1470993" y="4946100"/>
                <a:ext cx="11594280" cy="5271326"/>
              </a:xfrm>
              <a:prstGeom prst="ellipse">
                <a:avLst/>
              </a:prstGeom>
              <a:solidFill>
                <a:schemeClr val="accent4">
                  <a:lumMod val="40000"/>
                  <a:lumOff val="60000"/>
                  <a:alpha val="23000"/>
                </a:schemeClr>
              </a:solidFill>
              <a:ln>
                <a:solidFill>
                  <a:schemeClr val="bg2">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de-DE" sz="4068" dirty="0"/>
              </a:p>
            </p:txBody>
          </p:sp>
          <p:sp>
            <p:nvSpPr>
              <p:cNvPr id="30" name="Inhaltsplatzhalter 1">
                <a:extLst>
                  <a:ext uri="{FF2B5EF4-FFF2-40B4-BE49-F238E27FC236}">
                    <a16:creationId xmlns:a16="http://schemas.microsoft.com/office/drawing/2014/main" id="{0FAD0284-2DC4-CE0A-2C51-613BAE340371}"/>
                  </a:ext>
                </a:extLst>
              </p:cNvPr>
              <p:cNvSpPr txBox="1">
                <a:spLocks/>
              </p:cNvSpPr>
              <p:nvPr/>
            </p:nvSpPr>
            <p:spPr>
              <a:xfrm>
                <a:off x="5299344" y="4969767"/>
                <a:ext cx="4008023" cy="141446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pPr algn="ctr"/>
                <a:r>
                  <a:rPr lang="de-DE" sz="3114" u="sng" dirty="0"/>
                  <a:t>Motivation</a:t>
                </a:r>
              </a:p>
            </p:txBody>
          </p:sp>
          <p:sp>
            <p:nvSpPr>
              <p:cNvPr id="31" name="Textplatzhalter 11">
                <a:extLst>
                  <a:ext uri="{FF2B5EF4-FFF2-40B4-BE49-F238E27FC236}">
                    <a16:creationId xmlns:a16="http://schemas.microsoft.com/office/drawing/2014/main" id="{395B2F95-A5C4-8168-7E23-E58F09E6E715}"/>
                  </a:ext>
                </a:extLst>
              </p:cNvPr>
              <p:cNvSpPr txBox="1">
                <a:spLocks/>
              </p:cNvSpPr>
              <p:nvPr/>
            </p:nvSpPr>
            <p:spPr>
              <a:xfrm>
                <a:off x="2317716" y="6320800"/>
                <a:ext cx="9971281" cy="3000890"/>
              </a:xfrm>
              <a:prstGeom prst="rect">
                <a:avLst/>
              </a:prstGeom>
              <a:noFill/>
            </p:spPr>
            <p:txBody>
              <a:bodyPr>
                <a:normAutofit/>
              </a:bodyPr>
              <a:lstStyle>
                <a:lvl1pPr marL="571500" indent="-571500" algn="l" defTabSz="914400" rtl="0" eaLnBrk="1" latinLnBrk="0" hangingPunct="1">
                  <a:lnSpc>
                    <a:spcPct val="100000"/>
                  </a:lnSpc>
                  <a:spcBef>
                    <a:spcPts val="2400"/>
                  </a:spcBef>
                  <a:spcAft>
                    <a:spcPts val="600"/>
                  </a:spcAft>
                  <a:buClr>
                    <a:srgbClr val="E6A400"/>
                  </a:buClr>
                  <a:buFont typeface="Wingdings" panose="05000000000000000000" pitchFamily="2" charset="2"/>
                  <a:buChar char="§"/>
                  <a:defRPr sz="3600" kern="1200" baseline="0">
                    <a:solidFill>
                      <a:srgbClr val="5E5E5E"/>
                    </a:solidFill>
                    <a:latin typeface="Myriad Pro" panose="020B0503030403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3200" kern="1200">
                    <a:solidFill>
                      <a:srgbClr val="5E5E5E"/>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800" kern="1200">
                    <a:solidFill>
                      <a:srgbClr val="5E5E5E"/>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400" kern="1200">
                    <a:solidFill>
                      <a:srgbClr val="5E5E5E"/>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E6A400"/>
                  </a:buClr>
                  <a:buFont typeface="Wingdings" panose="05000000000000000000" pitchFamily="2" charset="2"/>
                  <a:buChar char="§"/>
                  <a:defRPr sz="2000" kern="1200">
                    <a:solidFill>
                      <a:srgbClr val="5E5E5E"/>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845"/>
                  </a:spcBef>
                  <a:spcAft>
                    <a:spcPts val="0"/>
                  </a:spcAft>
                  <a:buNone/>
                </a:pPr>
                <a:r>
                  <a:rPr lang="de-DE" sz="1400" dirty="0">
                    <a:latin typeface="+mn-lt"/>
                  </a:rPr>
                  <a:t>Spätestens seit der Corona-Pandemie ist das Thema der Halbleiterversorgung</a:t>
                </a:r>
              </a:p>
              <a:p>
                <a:pPr marL="0" indent="0" algn="ctr">
                  <a:spcBef>
                    <a:spcPts val="845"/>
                  </a:spcBef>
                  <a:spcAft>
                    <a:spcPts val="0"/>
                  </a:spcAft>
                  <a:buNone/>
                </a:pPr>
                <a:r>
                  <a:rPr lang="de-DE" sz="1400" dirty="0">
                    <a:latin typeface="+mn-lt"/>
                  </a:rPr>
                  <a:t>mit seiner Priorität in der Weltwirtschaft allseits bekannt. Die</a:t>
                </a:r>
              </a:p>
              <a:p>
                <a:pPr marL="0" indent="0" algn="ctr">
                  <a:spcBef>
                    <a:spcPts val="845"/>
                  </a:spcBef>
                  <a:spcAft>
                    <a:spcPts val="0"/>
                  </a:spcAft>
                  <a:buNone/>
                </a:pPr>
                <a:r>
                  <a:rPr lang="de-DE" sz="1400" dirty="0">
                    <a:latin typeface="+mn-lt"/>
                  </a:rPr>
                  <a:t>Produktionskapazität von Halbleitern ist eine wichtige Grundlage für alle Arten</a:t>
                </a:r>
              </a:p>
              <a:p>
                <a:pPr marL="0" indent="0" algn="ctr">
                  <a:spcBef>
                    <a:spcPts val="845"/>
                  </a:spcBef>
                  <a:spcAft>
                    <a:spcPts val="0"/>
                  </a:spcAft>
                  <a:buNone/>
                </a:pPr>
                <a:r>
                  <a:rPr lang="de-DE" sz="1400" dirty="0">
                    <a:latin typeface="+mn-lt"/>
                  </a:rPr>
                  <a:t>von zukünftiger Technologie. Um eben diese Grundlage zu gewährleisten,</a:t>
                </a:r>
              </a:p>
              <a:p>
                <a:pPr marL="0" indent="0" algn="ctr">
                  <a:spcBef>
                    <a:spcPts val="845"/>
                  </a:spcBef>
                  <a:spcAft>
                    <a:spcPts val="0"/>
                  </a:spcAft>
                  <a:buNone/>
                </a:pPr>
                <a:r>
                  <a:rPr lang="de-DE" sz="1400" dirty="0">
                    <a:latin typeface="+mn-lt"/>
                  </a:rPr>
                  <a:t>werden in Europa und auch weltweit gewaltige Investitionssummen mobilisiert,</a:t>
                </a:r>
              </a:p>
              <a:p>
                <a:pPr marL="0" indent="0" algn="ctr">
                  <a:spcBef>
                    <a:spcPts val="845"/>
                  </a:spcBef>
                  <a:spcAft>
                    <a:spcPts val="0"/>
                  </a:spcAft>
                  <a:buNone/>
                </a:pPr>
                <a:r>
                  <a:rPr lang="de-DE" sz="1400" dirty="0">
                    <a:latin typeface="+mn-lt"/>
                  </a:rPr>
                  <a:t>um die Chipversorgung in Zukunft flächendeckend garantieren zu können.</a:t>
                </a:r>
              </a:p>
              <a:p>
                <a:pPr>
                  <a:spcBef>
                    <a:spcPts val="845"/>
                  </a:spcBef>
                  <a:spcAft>
                    <a:spcPts val="0"/>
                  </a:spcAft>
                </a:pPr>
                <a:endParaRPr lang="de-DE" sz="2543" b="0" dirty="0"/>
              </a:p>
            </p:txBody>
          </p:sp>
        </p:grpSp>
        <p:pic>
          <p:nvPicPr>
            <p:cNvPr id="33" name="Grafik 32" descr="Anheften Silhouette">
              <a:extLst>
                <a:ext uri="{FF2B5EF4-FFF2-40B4-BE49-F238E27FC236}">
                  <a16:creationId xmlns:a16="http://schemas.microsoft.com/office/drawing/2014/main" id="{B49F947B-24ED-34FA-4F8D-3BA9948FF3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01900" y="5922944"/>
              <a:ext cx="646755" cy="646755"/>
            </a:xfrm>
            <a:prstGeom prst="rect">
              <a:avLst/>
            </a:prstGeom>
          </p:spPr>
        </p:pic>
      </p:grpSp>
      <p:graphicFrame>
        <p:nvGraphicFramePr>
          <p:cNvPr id="43" name="Tabelle 42">
            <a:extLst>
              <a:ext uri="{FF2B5EF4-FFF2-40B4-BE49-F238E27FC236}">
                <a16:creationId xmlns:a16="http://schemas.microsoft.com/office/drawing/2014/main" id="{8CF876FB-E4E8-C809-FC94-9334A08161A5}"/>
              </a:ext>
            </a:extLst>
          </p:cNvPr>
          <p:cNvGraphicFramePr>
            <a:graphicFrameLocks noGrp="1"/>
          </p:cNvGraphicFramePr>
          <p:nvPr>
            <p:extLst>
              <p:ext uri="{D42A27DB-BD31-4B8C-83A1-F6EECF244321}">
                <p14:modId xmlns:p14="http://schemas.microsoft.com/office/powerpoint/2010/main" val="158779680"/>
              </p:ext>
            </p:extLst>
          </p:nvPr>
        </p:nvGraphicFramePr>
        <p:xfrm>
          <a:off x="15437625" y="19532701"/>
          <a:ext cx="12995860" cy="3608875"/>
        </p:xfrm>
        <a:graphic>
          <a:graphicData uri="http://schemas.openxmlformats.org/drawingml/2006/table">
            <a:tbl>
              <a:tblPr firstRow="1" bandRow="1">
                <a:tableStyleId>{5940675A-B579-460E-94D1-54222C63F5DA}</a:tableStyleId>
              </a:tblPr>
              <a:tblGrid>
                <a:gridCol w="2641283">
                  <a:extLst>
                    <a:ext uri="{9D8B030D-6E8A-4147-A177-3AD203B41FA5}">
                      <a16:colId xmlns:a16="http://schemas.microsoft.com/office/drawing/2014/main" val="761680386"/>
                    </a:ext>
                  </a:extLst>
                </a:gridCol>
                <a:gridCol w="5126434">
                  <a:extLst>
                    <a:ext uri="{9D8B030D-6E8A-4147-A177-3AD203B41FA5}">
                      <a16:colId xmlns:a16="http://schemas.microsoft.com/office/drawing/2014/main" val="3485730490"/>
                    </a:ext>
                  </a:extLst>
                </a:gridCol>
                <a:gridCol w="5228143">
                  <a:extLst>
                    <a:ext uri="{9D8B030D-6E8A-4147-A177-3AD203B41FA5}">
                      <a16:colId xmlns:a16="http://schemas.microsoft.com/office/drawing/2014/main" val="233514917"/>
                    </a:ext>
                  </a:extLst>
                </a:gridCol>
              </a:tblGrid>
              <a:tr h="624684">
                <a:tc>
                  <a:txBody>
                    <a:bodyPr/>
                    <a:lstStyle/>
                    <a:p>
                      <a:endParaRPr lang="de-DE" sz="2300" dirty="0"/>
                    </a:p>
                  </a:txBody>
                  <a:tcPr marL="64677" marR="64677" marT="32339" marB="32339">
                    <a:lnR w="12700" cap="flat" cmpd="sng" algn="ctr">
                      <a:solidFill>
                        <a:srgbClr val="E6A400"/>
                      </a:solidFill>
                      <a:prstDash val="solid"/>
                      <a:round/>
                      <a:headEnd type="none" w="med" len="med"/>
                      <a:tailEnd type="none" w="med" len="med"/>
                    </a:lnR>
                    <a:lnB w="12700" cap="flat" cmpd="sng" algn="ctr">
                      <a:solidFill>
                        <a:srgbClr val="E6A400"/>
                      </a:solidFill>
                      <a:prstDash val="solid"/>
                      <a:round/>
                      <a:headEnd type="none" w="med" len="med"/>
                      <a:tailEnd type="none" w="med" len="med"/>
                    </a:lnB>
                    <a:solidFill>
                      <a:srgbClr val="FFF9E7"/>
                    </a:solidFill>
                  </a:tcPr>
                </a:tc>
                <a:tc>
                  <a:txBody>
                    <a:bodyPr/>
                    <a:lstStyle/>
                    <a:p>
                      <a:pPr algn="ctr"/>
                      <a:r>
                        <a:rPr lang="de-DE" sz="3300" b="1" kern="1200" dirty="0">
                          <a:solidFill>
                            <a:srgbClr val="E6A400"/>
                          </a:solidFill>
                          <a:latin typeface="+mn-lt"/>
                          <a:ea typeface="+mn-ea"/>
                          <a:cs typeface="+mn-cs"/>
                        </a:rPr>
                        <a:t>Dresden</a:t>
                      </a:r>
                    </a:p>
                  </a:txBody>
                  <a:tcPr marL="64677" marR="64677" marT="32339" marB="32339">
                    <a:lnL w="12700" cap="flat" cmpd="sng" algn="ctr">
                      <a:solidFill>
                        <a:srgbClr val="E6A400"/>
                      </a:solidFill>
                      <a:prstDash val="solid"/>
                      <a:round/>
                      <a:headEnd type="none" w="med" len="med"/>
                      <a:tailEnd type="none" w="med" len="med"/>
                    </a:lnL>
                    <a:lnR w="12700" cap="flat" cmpd="sng" algn="ctr">
                      <a:solidFill>
                        <a:srgbClr val="E6A400"/>
                      </a:solidFill>
                      <a:prstDash val="solid"/>
                      <a:round/>
                      <a:headEnd type="none" w="med" len="med"/>
                      <a:tailEnd type="none" w="med" len="med"/>
                    </a:lnR>
                    <a:lnB w="12700" cap="flat" cmpd="sng" algn="ctr">
                      <a:solidFill>
                        <a:srgbClr val="E6A400"/>
                      </a:solidFill>
                      <a:prstDash val="solid"/>
                      <a:round/>
                      <a:headEnd type="none" w="med" len="med"/>
                      <a:tailEnd type="none" w="med" len="med"/>
                    </a:lnB>
                    <a:solidFill>
                      <a:srgbClr val="FFF9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300" b="1" i="0" u="none" strike="noStrike" kern="1200" cap="none" spc="0" normalizeH="0" baseline="0" noProof="0" dirty="0">
                          <a:ln>
                            <a:noFill/>
                          </a:ln>
                          <a:solidFill>
                            <a:srgbClr val="E6A400"/>
                          </a:solidFill>
                          <a:effectLst/>
                          <a:uLnTx/>
                          <a:uFillTx/>
                          <a:latin typeface="+mn-lt"/>
                          <a:ea typeface="+mn-ea"/>
                          <a:cs typeface="+mn-cs"/>
                        </a:rPr>
                        <a:t>Magdeburg</a:t>
                      </a:r>
                    </a:p>
                  </a:txBody>
                  <a:tcPr marL="64677" marR="64677" marT="32339" marB="32339">
                    <a:lnL w="12700" cap="flat" cmpd="sng" algn="ctr">
                      <a:solidFill>
                        <a:srgbClr val="E6A400"/>
                      </a:solidFill>
                      <a:prstDash val="solid"/>
                      <a:round/>
                      <a:headEnd type="none" w="med" len="med"/>
                      <a:tailEnd type="none" w="med" len="med"/>
                    </a:lnL>
                    <a:lnB w="12700" cap="flat" cmpd="sng" algn="ctr">
                      <a:solidFill>
                        <a:srgbClr val="E6A400"/>
                      </a:solidFill>
                      <a:prstDash val="solid"/>
                      <a:round/>
                      <a:headEnd type="none" w="med" len="med"/>
                      <a:tailEnd type="none" w="med" len="med"/>
                    </a:lnB>
                    <a:solidFill>
                      <a:srgbClr val="FFF9E7"/>
                    </a:solidFill>
                  </a:tcPr>
                </a:tc>
                <a:extLst>
                  <a:ext uri="{0D108BD9-81ED-4DB2-BD59-A6C34878D82A}">
                    <a16:rowId xmlns:a16="http://schemas.microsoft.com/office/drawing/2014/main" val="3360685237"/>
                  </a:ext>
                </a:extLst>
              </a:tr>
              <a:tr h="1513653">
                <a:tc>
                  <a:txBody>
                    <a:bodyPr/>
                    <a:lstStyle/>
                    <a:p>
                      <a:r>
                        <a:rPr lang="de-DE" sz="3300" b="1" dirty="0">
                          <a:solidFill>
                            <a:srgbClr val="E6A400"/>
                          </a:solidFill>
                        </a:rPr>
                        <a:t>Infrastruktur</a:t>
                      </a:r>
                    </a:p>
                  </a:txBody>
                  <a:tcPr marL="64677" marR="64677" marT="32339" marB="32339">
                    <a:lnR w="12700" cap="flat" cmpd="sng" algn="ctr">
                      <a:solidFill>
                        <a:srgbClr val="E6A400"/>
                      </a:solidFill>
                      <a:prstDash val="solid"/>
                      <a:round/>
                      <a:headEnd type="none" w="med" len="med"/>
                      <a:tailEnd type="none" w="med" len="med"/>
                    </a:lnR>
                    <a:lnT w="12700" cap="flat" cmpd="sng" algn="ctr">
                      <a:solidFill>
                        <a:srgbClr val="E6A400"/>
                      </a:solidFill>
                      <a:prstDash val="solid"/>
                      <a:round/>
                      <a:headEnd type="none" w="med" len="med"/>
                      <a:tailEnd type="none" w="med" len="med"/>
                    </a:lnT>
                    <a:lnB w="12700" cap="flat" cmpd="sng" algn="ctr">
                      <a:solidFill>
                        <a:srgbClr val="E6A400"/>
                      </a:solidFill>
                      <a:prstDash val="solid"/>
                      <a:round/>
                      <a:headEnd type="none" w="med" len="med"/>
                      <a:tailEnd type="none" w="med" len="med"/>
                    </a:lnB>
                    <a:solidFill>
                      <a:srgbClr val="FFF9E7"/>
                    </a:solidFill>
                  </a:tcPr>
                </a:tc>
                <a:tc>
                  <a:txBody>
                    <a:bodyPr/>
                    <a:lstStyle>
                      <a:lvl1pPr>
                        <a:buClr>
                          <a:srgbClr val="E6A400"/>
                        </a:buClr>
                        <a:buFont typeface="Wingdings" panose="05000000000000000000" pitchFamily="2" charset="2"/>
                        <a:buChar char="§"/>
                      </a:lvl1pPr>
                      <a:lvl2pPr>
                        <a:buClr>
                          <a:srgbClr val="E6A400"/>
                        </a:buClr>
                        <a:buFont typeface="Arial" panose="020B0604020202020204" pitchFamily="34" charset="0"/>
                        <a:buChar char="•"/>
                      </a:lvl2pPr>
                      <a:lvl3pPr>
                        <a:buClr>
                          <a:srgbClr val="E6A400"/>
                        </a:buClr>
                        <a:buFont typeface="Arial" panose="020B0604020202020204" pitchFamily="34" charset="0"/>
                        <a:buChar char="•"/>
                      </a:lvl3pPr>
                      <a:lvl4pPr>
                        <a:buClr>
                          <a:srgbClr val="E6A400"/>
                        </a:buClr>
                        <a:buFont typeface="Arial" panose="020B0604020202020204" pitchFamily="34" charset="0"/>
                        <a:buChar char="•"/>
                      </a:lvl4pPr>
                      <a:lvl5pPr>
                        <a:buClr>
                          <a:srgbClr val="E6A400"/>
                        </a:buClr>
                        <a:buFont typeface="Wingdings" panose="05000000000000000000" pitchFamily="2" charset="2"/>
                        <a:buChar char="§"/>
                      </a:lvl5pPr>
                      <a:lvl6pPr>
                        <a:buFont typeface="Arial" panose="020B0604020202020204" pitchFamily="34" charset="0"/>
                        <a:buChar char="•"/>
                      </a:lvl6pPr>
                      <a:lvl7pPr>
                        <a:buFont typeface="Arial" panose="020B0604020202020204" pitchFamily="34" charset="0"/>
                        <a:buChar char="•"/>
                      </a:lvl7pPr>
                      <a:lvl8pPr>
                        <a:buFont typeface="Arial" panose="020B0604020202020204" pitchFamily="34" charset="0"/>
                        <a:buChar char="•"/>
                      </a:lvl8pPr>
                      <a:lvl9pPr>
                        <a:buFont typeface="Arial" panose="020B0604020202020204" pitchFamily="34" charset="0"/>
                        <a:buChar char="•"/>
                      </a:lvl9pPr>
                    </a:lstStyle>
                    <a:p>
                      <a:pPr marL="342900" indent="-342900"/>
                      <a:r>
                        <a:rPr lang="de-DE" sz="1400" dirty="0">
                          <a:solidFill>
                            <a:schemeClr val="tx1"/>
                          </a:solidFill>
                        </a:rPr>
                        <a:t>ausgeprägte Forschungs- und Zuliefererumgebung für die Mikroelektronik durch die Branchenpräsenz seit 1961</a:t>
                      </a:r>
                    </a:p>
                    <a:p>
                      <a:pPr marL="342900" indent="-342900"/>
                      <a:r>
                        <a:rPr lang="de-DE" sz="1400" dirty="0">
                          <a:solidFill>
                            <a:schemeClr val="tx1"/>
                          </a:solidFill>
                        </a:rPr>
                        <a:t>Branchennetzwerk "Silicon-</a:t>
                      </a:r>
                      <a:r>
                        <a:rPr lang="de-DE" sz="1400" dirty="0" err="1">
                          <a:solidFill>
                            <a:schemeClr val="tx1"/>
                          </a:solidFill>
                        </a:rPr>
                        <a:t>Saxony</a:t>
                      </a:r>
                      <a:r>
                        <a:rPr lang="de-DE" sz="1400" dirty="0">
                          <a:solidFill>
                            <a:schemeClr val="tx1"/>
                          </a:solidFill>
                        </a:rPr>
                        <a:t> e.V." mit über 450 Mitgliedern</a:t>
                      </a:r>
                    </a:p>
                    <a:p>
                      <a:pPr marL="342900" indent="-342900"/>
                      <a:r>
                        <a:rPr lang="de-DE" sz="1400" dirty="0">
                          <a:solidFill>
                            <a:schemeClr val="tx1"/>
                          </a:solidFill>
                        </a:rPr>
                        <a:t>insg. über 2.400 sächsische Firmen entlang der Lieferantenkette</a:t>
                      </a:r>
                    </a:p>
                  </a:txBody>
                  <a:tcPr marL="64677" marR="64677" marT="32339" marB="32339">
                    <a:lnL w="12700" cap="flat" cmpd="sng" algn="ctr">
                      <a:solidFill>
                        <a:srgbClr val="E6A400"/>
                      </a:solidFill>
                      <a:prstDash val="solid"/>
                      <a:round/>
                      <a:headEnd type="none" w="med" len="med"/>
                      <a:tailEnd type="none" w="med" len="med"/>
                    </a:lnL>
                    <a:lnR w="12700" cap="flat" cmpd="sng" algn="ctr">
                      <a:solidFill>
                        <a:srgbClr val="E6A400"/>
                      </a:solidFill>
                      <a:prstDash val="solid"/>
                      <a:round/>
                      <a:headEnd type="none" w="med" len="med"/>
                      <a:tailEnd type="none" w="med" len="med"/>
                    </a:lnR>
                    <a:lnT w="12700" cap="flat" cmpd="sng" algn="ctr">
                      <a:solidFill>
                        <a:srgbClr val="E6A400"/>
                      </a:solidFill>
                      <a:prstDash val="solid"/>
                      <a:round/>
                      <a:headEnd type="none" w="med" len="med"/>
                      <a:tailEnd type="none" w="med" len="med"/>
                    </a:lnT>
                    <a:lnB w="12700" cap="flat" cmpd="sng" algn="ctr">
                      <a:solidFill>
                        <a:srgbClr val="E6A400"/>
                      </a:solidFill>
                      <a:prstDash val="solid"/>
                      <a:round/>
                      <a:headEnd type="none" w="med" len="med"/>
                      <a:tailEnd type="none" w="med" len="med"/>
                    </a:lnB>
                  </a:tcPr>
                </a:tc>
                <a:tc>
                  <a:txBody>
                    <a:bodyPr/>
                    <a:lstStyle/>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Internationale Investoren (Sioux) in Forschung</a:t>
                      </a:r>
                    </a:p>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Branchennetzwerk „Silicon Junction“ soll entstehen</a:t>
                      </a:r>
                    </a:p>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Bildungseinrichtungen mit chemischer, elektrotechnischer und physikalischer Ausrichtung als ideale Grundlage für Halbleiterindustrie</a:t>
                      </a:r>
                    </a:p>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Wirtschaftsministerium und Intel mit Förderungen</a:t>
                      </a:r>
                    </a:p>
                  </a:txBody>
                  <a:tcPr marL="64677" marR="64677" marT="32339" marB="32339">
                    <a:lnL w="12700" cap="flat" cmpd="sng" algn="ctr">
                      <a:solidFill>
                        <a:srgbClr val="E6A400"/>
                      </a:solidFill>
                      <a:prstDash val="solid"/>
                      <a:round/>
                      <a:headEnd type="none" w="med" len="med"/>
                      <a:tailEnd type="none" w="med" len="med"/>
                    </a:lnL>
                    <a:lnT w="12700" cap="flat" cmpd="sng" algn="ctr">
                      <a:solidFill>
                        <a:srgbClr val="E6A400"/>
                      </a:solidFill>
                      <a:prstDash val="solid"/>
                      <a:round/>
                      <a:headEnd type="none" w="med" len="med"/>
                      <a:tailEnd type="none" w="med" len="med"/>
                    </a:lnT>
                    <a:lnB w="12700" cap="flat" cmpd="sng" algn="ctr">
                      <a:solidFill>
                        <a:srgbClr val="E6A400"/>
                      </a:solidFill>
                      <a:prstDash val="solid"/>
                      <a:round/>
                      <a:headEnd type="none" w="med" len="med"/>
                      <a:tailEnd type="none" w="med" len="med"/>
                    </a:lnB>
                  </a:tcPr>
                </a:tc>
                <a:extLst>
                  <a:ext uri="{0D108BD9-81ED-4DB2-BD59-A6C34878D82A}">
                    <a16:rowId xmlns:a16="http://schemas.microsoft.com/office/drawing/2014/main" val="1468393840"/>
                  </a:ext>
                </a:extLst>
              </a:tr>
              <a:tr h="1470538">
                <a:tc>
                  <a:txBody>
                    <a:bodyPr/>
                    <a:lstStyle/>
                    <a:p>
                      <a:r>
                        <a:rPr lang="de-DE" sz="3300" b="1" dirty="0">
                          <a:solidFill>
                            <a:srgbClr val="E6A400"/>
                          </a:solidFill>
                        </a:rPr>
                        <a:t>Logistik</a:t>
                      </a:r>
                    </a:p>
                  </a:txBody>
                  <a:tcPr marL="64677" marR="64677" marT="32339" marB="32339">
                    <a:lnR w="12700" cap="flat" cmpd="sng" algn="ctr">
                      <a:solidFill>
                        <a:srgbClr val="E6A400"/>
                      </a:solidFill>
                      <a:prstDash val="solid"/>
                      <a:round/>
                      <a:headEnd type="none" w="med" len="med"/>
                      <a:tailEnd type="none" w="med" len="med"/>
                    </a:lnR>
                    <a:lnT w="12700" cap="flat" cmpd="sng" algn="ctr">
                      <a:solidFill>
                        <a:srgbClr val="E6A400"/>
                      </a:solidFill>
                      <a:prstDash val="solid"/>
                      <a:round/>
                      <a:headEnd type="none" w="med" len="med"/>
                      <a:tailEnd type="none" w="med" len="med"/>
                    </a:lnT>
                    <a:solidFill>
                      <a:srgbClr val="FFF9E7"/>
                    </a:solidFill>
                  </a:tcPr>
                </a:tc>
                <a:tc>
                  <a:txBody>
                    <a:bodyPr/>
                    <a:lstStyle/>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Ausrüstungszulieferung in Dresden stark ausgeprägt</a:t>
                      </a:r>
                    </a:p>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branchenerfahrene Betreiberfirmen und trimodal europa- und</a:t>
                      </a:r>
                      <a:br>
                        <a:rPr lang="de-DE" sz="1400" kern="1200" dirty="0">
                          <a:solidFill>
                            <a:schemeClr val="tx1"/>
                          </a:solidFill>
                          <a:latin typeface="+mn-lt"/>
                          <a:ea typeface="+mn-ea"/>
                          <a:cs typeface="+mn-cs"/>
                        </a:rPr>
                      </a:br>
                      <a:r>
                        <a:rPr lang="de-DE" sz="1400" kern="1200" dirty="0">
                          <a:solidFill>
                            <a:schemeClr val="tx1"/>
                          </a:solidFill>
                          <a:latin typeface="+mn-lt"/>
                          <a:ea typeface="+mn-ea"/>
                          <a:cs typeface="+mn-cs"/>
                        </a:rPr>
                        <a:t>sogar weltweit führende Logistikunternehmen </a:t>
                      </a:r>
                      <a:endParaRPr lang="de-DE" sz="2300" kern="1200" dirty="0">
                        <a:solidFill>
                          <a:schemeClr val="tx1"/>
                        </a:solidFill>
                        <a:latin typeface="+mn-lt"/>
                        <a:ea typeface="+mn-ea"/>
                        <a:cs typeface="+mn-cs"/>
                      </a:endParaRPr>
                    </a:p>
                  </a:txBody>
                  <a:tcPr marL="64677" marR="64677" marT="32339" marB="32339">
                    <a:lnL w="12700" cap="flat" cmpd="sng" algn="ctr">
                      <a:solidFill>
                        <a:srgbClr val="E6A400"/>
                      </a:solidFill>
                      <a:prstDash val="solid"/>
                      <a:round/>
                      <a:headEnd type="none" w="med" len="med"/>
                      <a:tailEnd type="none" w="med" len="med"/>
                    </a:lnL>
                    <a:lnR w="12700" cap="flat" cmpd="sng" algn="ctr">
                      <a:solidFill>
                        <a:srgbClr val="E6A400"/>
                      </a:solidFill>
                      <a:prstDash val="solid"/>
                      <a:round/>
                      <a:headEnd type="none" w="med" len="med"/>
                      <a:tailEnd type="none" w="med" len="med"/>
                    </a:lnR>
                    <a:lnT w="12700" cap="flat" cmpd="sng" algn="ctr">
                      <a:solidFill>
                        <a:srgbClr val="E6A400"/>
                      </a:solidFill>
                      <a:prstDash val="solid"/>
                      <a:round/>
                      <a:headEnd type="none" w="med" len="med"/>
                      <a:tailEnd type="none" w="med" len="med"/>
                    </a:lnT>
                  </a:tcPr>
                </a:tc>
                <a:tc>
                  <a:txBody>
                    <a:bodyPr/>
                    <a:lstStyle/>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Lokale Chemieindustrie mit großer Wissensgrundlage (Betreiber, etc.)</a:t>
                      </a:r>
                    </a:p>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Großer amerikanischer Logistiker Avnet fördert die Logistikbranche stark</a:t>
                      </a:r>
                    </a:p>
                    <a:p>
                      <a:pPr marL="342900" indent="-342900" algn="l" defTabSz="914400" rtl="0" eaLnBrk="1" latinLnBrk="0" hangingPunct="1">
                        <a:buClr>
                          <a:srgbClr val="E6A400"/>
                        </a:buClr>
                        <a:buFont typeface="Wingdings" panose="05000000000000000000" pitchFamily="2" charset="2"/>
                        <a:buChar char="§"/>
                      </a:pPr>
                      <a:r>
                        <a:rPr lang="de-DE" sz="1400" kern="1200" dirty="0">
                          <a:solidFill>
                            <a:schemeClr val="tx1"/>
                          </a:solidFill>
                          <a:latin typeface="+mn-lt"/>
                          <a:ea typeface="+mn-ea"/>
                          <a:cs typeface="+mn-cs"/>
                        </a:rPr>
                        <a:t>Logistiker Nippon Express mit Interesse am Raum Magdeburg</a:t>
                      </a:r>
                    </a:p>
                  </a:txBody>
                  <a:tcPr marL="64677" marR="64677" marT="32339" marB="32339">
                    <a:lnL w="12700" cap="flat" cmpd="sng" algn="ctr">
                      <a:solidFill>
                        <a:srgbClr val="E6A400"/>
                      </a:solidFill>
                      <a:prstDash val="solid"/>
                      <a:round/>
                      <a:headEnd type="none" w="med" len="med"/>
                      <a:tailEnd type="none" w="med" len="med"/>
                    </a:lnL>
                    <a:lnT w="12700" cap="flat" cmpd="sng" algn="ctr">
                      <a:solidFill>
                        <a:srgbClr val="E6A400"/>
                      </a:solidFill>
                      <a:prstDash val="solid"/>
                      <a:round/>
                      <a:headEnd type="none" w="med" len="med"/>
                      <a:tailEnd type="none" w="med" len="med"/>
                    </a:lnT>
                  </a:tcPr>
                </a:tc>
                <a:extLst>
                  <a:ext uri="{0D108BD9-81ED-4DB2-BD59-A6C34878D82A}">
                    <a16:rowId xmlns:a16="http://schemas.microsoft.com/office/drawing/2014/main" val="2061840775"/>
                  </a:ext>
                </a:extLst>
              </a:tr>
            </a:tbl>
          </a:graphicData>
        </a:graphic>
      </p:graphicFrame>
      <p:sp>
        <p:nvSpPr>
          <p:cNvPr id="44" name="Inhaltsplatzhalter 1">
            <a:extLst>
              <a:ext uri="{FF2B5EF4-FFF2-40B4-BE49-F238E27FC236}">
                <a16:creationId xmlns:a16="http://schemas.microsoft.com/office/drawing/2014/main" id="{9FE31C8E-1E76-C17C-832D-843AAD7F0DC7}"/>
              </a:ext>
            </a:extLst>
          </p:cNvPr>
          <p:cNvSpPr txBox="1">
            <a:spLocks/>
          </p:cNvSpPr>
          <p:nvPr/>
        </p:nvSpPr>
        <p:spPr>
          <a:xfrm>
            <a:off x="15492390" y="18449162"/>
            <a:ext cx="6854848" cy="100045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r>
              <a:rPr lang="de-DE" sz="3114" dirty="0"/>
              <a:t>Vergleich Dresden - Magdeburg</a:t>
            </a:r>
          </a:p>
        </p:txBody>
      </p:sp>
      <p:grpSp>
        <p:nvGrpSpPr>
          <p:cNvPr id="139" name="Grafik 44" descr="Markierung Silhouette">
            <a:extLst>
              <a:ext uri="{FF2B5EF4-FFF2-40B4-BE49-F238E27FC236}">
                <a16:creationId xmlns:a16="http://schemas.microsoft.com/office/drawing/2014/main" id="{6F3A12C3-9470-65BC-5B58-F6B893BC69EF}"/>
              </a:ext>
            </a:extLst>
          </p:cNvPr>
          <p:cNvGrpSpPr/>
          <p:nvPr/>
        </p:nvGrpSpPr>
        <p:grpSpPr>
          <a:xfrm>
            <a:off x="20736498" y="18586655"/>
            <a:ext cx="272412" cy="458184"/>
            <a:chOff x="20617978" y="4941586"/>
            <a:chExt cx="272412" cy="458184"/>
          </a:xfrm>
          <a:solidFill>
            <a:srgbClr val="000000"/>
          </a:solidFill>
        </p:grpSpPr>
        <p:sp>
          <p:nvSpPr>
            <p:cNvPr id="140" name="Freihandform: Form 139">
              <a:extLst>
                <a:ext uri="{FF2B5EF4-FFF2-40B4-BE49-F238E27FC236}">
                  <a16:creationId xmlns:a16="http://schemas.microsoft.com/office/drawing/2014/main" id="{B022EEAC-4812-4C33-202F-C21F394BDF1D}"/>
                </a:ext>
              </a:extLst>
            </p:cNvPr>
            <p:cNvSpPr/>
            <p:nvPr/>
          </p:nvSpPr>
          <p:spPr>
            <a:xfrm>
              <a:off x="20617978" y="4941586"/>
              <a:ext cx="272412" cy="458184"/>
            </a:xfrm>
            <a:custGeom>
              <a:avLst/>
              <a:gdLst>
                <a:gd name="connsiteX0" fmla="*/ 136209 w 272412"/>
                <a:gd name="connsiteY0" fmla="*/ 0 h 458184"/>
                <a:gd name="connsiteX1" fmla="*/ 23661 w 272412"/>
                <a:gd name="connsiteY1" fmla="*/ 61981 h 458184"/>
                <a:gd name="connsiteX2" fmla="*/ 9348 w 272412"/>
                <a:gd name="connsiteY2" fmla="*/ 193387 h 458184"/>
                <a:gd name="connsiteX3" fmla="*/ 71152 w 272412"/>
                <a:gd name="connsiteY3" fmla="*/ 334905 h 458184"/>
                <a:gd name="connsiteX4" fmla="*/ 124499 w 272412"/>
                <a:gd name="connsiteY4" fmla="*/ 450782 h 458184"/>
                <a:gd name="connsiteX5" fmla="*/ 142230 w 272412"/>
                <a:gd name="connsiteY5" fmla="*/ 456673 h 458184"/>
                <a:gd name="connsiteX6" fmla="*/ 147919 w 272412"/>
                <a:gd name="connsiteY6" fmla="*/ 450782 h 458184"/>
                <a:gd name="connsiteX7" fmla="*/ 201266 w 272412"/>
                <a:gd name="connsiteY7" fmla="*/ 334905 h 458184"/>
                <a:gd name="connsiteX8" fmla="*/ 263070 w 272412"/>
                <a:gd name="connsiteY8" fmla="*/ 193387 h 458184"/>
                <a:gd name="connsiteX9" fmla="*/ 248757 w 272412"/>
                <a:gd name="connsiteY9" fmla="*/ 62014 h 458184"/>
                <a:gd name="connsiteX10" fmla="*/ 136209 w 272412"/>
                <a:gd name="connsiteY10" fmla="*/ 0 h 458184"/>
                <a:gd name="connsiteX11" fmla="*/ 251060 w 272412"/>
                <a:gd name="connsiteY11" fmla="*/ 188219 h 458184"/>
                <a:gd name="connsiteX12" fmla="*/ 189523 w 272412"/>
                <a:gd name="connsiteY12" fmla="*/ 329124 h 458184"/>
                <a:gd name="connsiteX13" fmla="*/ 136294 w 272412"/>
                <a:gd name="connsiteY13" fmla="*/ 444772 h 458184"/>
                <a:gd name="connsiteX14" fmla="*/ 136118 w 272412"/>
                <a:gd name="connsiteY14" fmla="*/ 444772 h 458184"/>
                <a:gd name="connsiteX15" fmla="*/ 82999 w 272412"/>
                <a:gd name="connsiteY15" fmla="*/ 329374 h 458184"/>
                <a:gd name="connsiteX16" fmla="*/ 21351 w 272412"/>
                <a:gd name="connsiteY16" fmla="*/ 188219 h 458184"/>
                <a:gd name="connsiteX17" fmla="*/ 34454 w 272412"/>
                <a:gd name="connsiteY17" fmla="*/ 69513 h 458184"/>
                <a:gd name="connsiteX18" fmla="*/ 204816 w 272412"/>
                <a:gd name="connsiteY18" fmla="*/ 35188 h 458184"/>
                <a:gd name="connsiteX19" fmla="*/ 238023 w 272412"/>
                <a:gd name="connsiteY19" fmla="*/ 69607 h 458184"/>
                <a:gd name="connsiteX20" fmla="*/ 251060 w 272412"/>
                <a:gd name="connsiteY20" fmla="*/ 188219 h 45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2412" h="458184">
                  <a:moveTo>
                    <a:pt x="136209" y="0"/>
                  </a:moveTo>
                  <a:cubicBezTo>
                    <a:pt x="91063" y="-52"/>
                    <a:pt x="48859" y="23190"/>
                    <a:pt x="23661" y="61981"/>
                  </a:cubicBezTo>
                  <a:cubicBezTo>
                    <a:pt x="-1671" y="100686"/>
                    <a:pt x="-7021" y="149810"/>
                    <a:pt x="9348" y="193387"/>
                  </a:cubicBezTo>
                  <a:lnTo>
                    <a:pt x="71152" y="334905"/>
                  </a:lnTo>
                  <a:lnTo>
                    <a:pt x="124499" y="450782"/>
                  </a:lnTo>
                  <a:cubicBezTo>
                    <a:pt x="127824" y="457479"/>
                    <a:pt x="135763" y="460116"/>
                    <a:pt x="142230" y="456673"/>
                  </a:cubicBezTo>
                  <a:cubicBezTo>
                    <a:pt x="144674" y="455372"/>
                    <a:pt x="146663" y="453312"/>
                    <a:pt x="147919" y="450782"/>
                  </a:cubicBezTo>
                  <a:lnTo>
                    <a:pt x="201266" y="334905"/>
                  </a:lnTo>
                  <a:lnTo>
                    <a:pt x="263070" y="193387"/>
                  </a:lnTo>
                  <a:cubicBezTo>
                    <a:pt x="279432" y="149820"/>
                    <a:pt x="274081" y="100711"/>
                    <a:pt x="248757" y="62014"/>
                  </a:cubicBezTo>
                  <a:cubicBezTo>
                    <a:pt x="223566" y="23211"/>
                    <a:pt x="181361" y="-44"/>
                    <a:pt x="136209" y="0"/>
                  </a:cubicBezTo>
                  <a:close/>
                  <a:moveTo>
                    <a:pt x="251060" y="188219"/>
                  </a:moveTo>
                  <a:lnTo>
                    <a:pt x="189523" y="329124"/>
                  </a:lnTo>
                  <a:lnTo>
                    <a:pt x="136294" y="444772"/>
                  </a:lnTo>
                  <a:lnTo>
                    <a:pt x="136118" y="444772"/>
                  </a:lnTo>
                  <a:lnTo>
                    <a:pt x="82999" y="329374"/>
                  </a:lnTo>
                  <a:lnTo>
                    <a:pt x="21351" y="188219"/>
                  </a:lnTo>
                  <a:cubicBezTo>
                    <a:pt x="6661" y="148819"/>
                    <a:pt x="11557" y="104464"/>
                    <a:pt x="34454" y="69513"/>
                  </a:cubicBezTo>
                  <a:cubicBezTo>
                    <a:pt x="72345" y="11317"/>
                    <a:pt x="148619" y="-4050"/>
                    <a:pt x="204816" y="35188"/>
                  </a:cubicBezTo>
                  <a:cubicBezTo>
                    <a:pt x="217922" y="44340"/>
                    <a:pt x="229198" y="56027"/>
                    <a:pt x="238023" y="69607"/>
                  </a:cubicBezTo>
                  <a:cubicBezTo>
                    <a:pt x="260875" y="104543"/>
                    <a:pt x="265746" y="148858"/>
                    <a:pt x="251060" y="188219"/>
                  </a:cubicBezTo>
                  <a:close/>
                </a:path>
              </a:pathLst>
            </a:custGeom>
            <a:solidFill>
              <a:srgbClr val="000000"/>
            </a:solidFill>
            <a:ln w="6449" cap="flat">
              <a:solidFill>
                <a:srgbClr val="E6A400"/>
              </a:solid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72D05661-5EF3-99CB-226B-826123A14D0E}"/>
                </a:ext>
              </a:extLst>
            </p:cNvPr>
            <p:cNvSpPr/>
            <p:nvPr/>
          </p:nvSpPr>
          <p:spPr>
            <a:xfrm>
              <a:off x="20695635" y="5022430"/>
              <a:ext cx="117102" cy="121267"/>
            </a:xfrm>
            <a:custGeom>
              <a:avLst/>
              <a:gdLst>
                <a:gd name="connsiteX0" fmla="*/ 58551 w 117102"/>
                <a:gd name="connsiteY0" fmla="*/ 1 h 121267"/>
                <a:gd name="connsiteX1" fmla="*/ 0 w 117102"/>
                <a:gd name="connsiteY1" fmla="*/ 60634 h 121267"/>
                <a:gd name="connsiteX2" fmla="*/ 58551 w 117102"/>
                <a:gd name="connsiteY2" fmla="*/ 121267 h 121267"/>
                <a:gd name="connsiteX3" fmla="*/ 117102 w 117102"/>
                <a:gd name="connsiteY3" fmla="*/ 60634 h 121267"/>
                <a:gd name="connsiteX4" fmla="*/ 59020 w 117102"/>
                <a:gd name="connsiteY4" fmla="*/ 1 h 121267"/>
                <a:gd name="connsiteX5" fmla="*/ 58551 w 117102"/>
                <a:gd name="connsiteY5" fmla="*/ 1 h 121267"/>
                <a:gd name="connsiteX6" fmla="*/ 58551 w 117102"/>
                <a:gd name="connsiteY6" fmla="*/ 107827 h 121267"/>
                <a:gd name="connsiteX7" fmla="*/ 13011 w 117102"/>
                <a:gd name="connsiteY7" fmla="*/ 60667 h 121267"/>
                <a:gd name="connsiteX8" fmla="*/ 58551 w 117102"/>
                <a:gd name="connsiteY8" fmla="*/ 13508 h 121267"/>
                <a:gd name="connsiteX9" fmla="*/ 104091 w 117102"/>
                <a:gd name="connsiteY9" fmla="*/ 60667 h 121267"/>
                <a:gd name="connsiteX10" fmla="*/ 59526 w 117102"/>
                <a:gd name="connsiteY10" fmla="*/ 107847 h 121267"/>
                <a:gd name="connsiteX11" fmla="*/ 58551 w 117102"/>
                <a:gd name="connsiteY11" fmla="*/ 107847 h 12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102" h="121267">
                  <a:moveTo>
                    <a:pt x="58551" y="1"/>
                  </a:moveTo>
                  <a:cubicBezTo>
                    <a:pt x="26214" y="1"/>
                    <a:pt x="0" y="27147"/>
                    <a:pt x="0" y="60634"/>
                  </a:cubicBezTo>
                  <a:cubicBezTo>
                    <a:pt x="0" y="94121"/>
                    <a:pt x="26214" y="121267"/>
                    <a:pt x="58551" y="121267"/>
                  </a:cubicBezTo>
                  <a:cubicBezTo>
                    <a:pt x="90888" y="121267"/>
                    <a:pt x="117102" y="94121"/>
                    <a:pt x="117102" y="60634"/>
                  </a:cubicBezTo>
                  <a:cubicBezTo>
                    <a:pt x="117232" y="27281"/>
                    <a:pt x="91228" y="135"/>
                    <a:pt x="59020" y="1"/>
                  </a:cubicBezTo>
                  <a:cubicBezTo>
                    <a:pt x="58864" y="0"/>
                    <a:pt x="58707" y="0"/>
                    <a:pt x="58551" y="1"/>
                  </a:cubicBezTo>
                  <a:close/>
                  <a:moveTo>
                    <a:pt x="58551" y="107827"/>
                  </a:moveTo>
                  <a:cubicBezTo>
                    <a:pt x="33400" y="107827"/>
                    <a:pt x="13011" y="86713"/>
                    <a:pt x="13011" y="60667"/>
                  </a:cubicBezTo>
                  <a:cubicBezTo>
                    <a:pt x="13011" y="34622"/>
                    <a:pt x="33400" y="13508"/>
                    <a:pt x="58551" y="13508"/>
                  </a:cubicBezTo>
                  <a:cubicBezTo>
                    <a:pt x="83702" y="13508"/>
                    <a:pt x="104091" y="34622"/>
                    <a:pt x="104091" y="60667"/>
                  </a:cubicBezTo>
                  <a:cubicBezTo>
                    <a:pt x="104366" y="86439"/>
                    <a:pt x="84413" y="107563"/>
                    <a:pt x="59526" y="107847"/>
                  </a:cubicBezTo>
                  <a:cubicBezTo>
                    <a:pt x="59201" y="107850"/>
                    <a:pt x="58876" y="107850"/>
                    <a:pt x="58551" y="107847"/>
                  </a:cubicBezTo>
                  <a:close/>
                </a:path>
              </a:pathLst>
            </a:custGeom>
            <a:solidFill>
              <a:srgbClr val="000000"/>
            </a:solidFill>
            <a:ln w="6449" cap="flat">
              <a:solidFill>
                <a:srgbClr val="E6A400"/>
              </a:solidFill>
              <a:prstDash val="solid"/>
              <a:miter/>
            </a:ln>
          </p:spPr>
          <p:txBody>
            <a:bodyPr rtlCol="0" anchor="ctr"/>
            <a:lstStyle/>
            <a:p>
              <a:endParaRPr lang="de-DE"/>
            </a:p>
          </p:txBody>
        </p:sp>
      </p:grpSp>
      <p:sp>
        <p:nvSpPr>
          <p:cNvPr id="10" name="Inhaltsplatzhalter 1">
            <a:extLst>
              <a:ext uri="{FF2B5EF4-FFF2-40B4-BE49-F238E27FC236}">
                <a16:creationId xmlns:a16="http://schemas.microsoft.com/office/drawing/2014/main" id="{9E58356C-7DA4-DEC8-B1F8-F8F386CCEEF7}"/>
              </a:ext>
            </a:extLst>
          </p:cNvPr>
          <p:cNvSpPr txBox="1">
            <a:spLocks/>
          </p:cNvSpPr>
          <p:nvPr/>
        </p:nvSpPr>
        <p:spPr>
          <a:xfrm>
            <a:off x="1698171" y="24468794"/>
            <a:ext cx="7098608" cy="100045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r>
              <a:rPr lang="de-DE" sz="3114" u="sng" dirty="0"/>
              <a:t>SWOT-Analyse Dresden</a:t>
            </a:r>
          </a:p>
        </p:txBody>
      </p:sp>
      <p:grpSp>
        <p:nvGrpSpPr>
          <p:cNvPr id="11" name="Gruppieren 10">
            <a:extLst>
              <a:ext uri="{FF2B5EF4-FFF2-40B4-BE49-F238E27FC236}">
                <a16:creationId xmlns:a16="http://schemas.microsoft.com/office/drawing/2014/main" id="{FCECE0C7-6D6F-DB03-BD35-011FF2CB3BF2}"/>
              </a:ext>
            </a:extLst>
          </p:cNvPr>
          <p:cNvGrpSpPr/>
          <p:nvPr/>
        </p:nvGrpSpPr>
        <p:grpSpPr>
          <a:xfrm>
            <a:off x="1759134" y="25272193"/>
            <a:ext cx="13078456" cy="6553445"/>
            <a:chOff x="209462" y="18544628"/>
            <a:chExt cx="18531365" cy="8033057"/>
          </a:xfrm>
        </p:grpSpPr>
        <p:sp>
          <p:nvSpPr>
            <p:cNvPr id="14" name="Freihandform: Form 13">
              <a:extLst>
                <a:ext uri="{FF2B5EF4-FFF2-40B4-BE49-F238E27FC236}">
                  <a16:creationId xmlns:a16="http://schemas.microsoft.com/office/drawing/2014/main" id="{FA2BC892-6D7F-66AC-B304-10609793C246}"/>
                </a:ext>
              </a:extLst>
            </p:cNvPr>
            <p:cNvSpPr/>
            <p:nvPr/>
          </p:nvSpPr>
          <p:spPr>
            <a:xfrm>
              <a:off x="634685" y="18721528"/>
              <a:ext cx="11316061" cy="5016125"/>
            </a:xfrm>
            <a:custGeom>
              <a:avLst/>
              <a:gdLst>
                <a:gd name="connsiteX0" fmla="*/ 0 w 5400039"/>
                <a:gd name="connsiteY0" fmla="*/ 0 h 5128199"/>
                <a:gd name="connsiteX1" fmla="*/ 5400039 w 5400039"/>
                <a:gd name="connsiteY1" fmla="*/ 0 h 5128199"/>
                <a:gd name="connsiteX2" fmla="*/ 5400039 w 5400039"/>
                <a:gd name="connsiteY2" fmla="*/ 5128199 h 5128199"/>
                <a:gd name="connsiteX3" fmla="*/ 0 w 5400039"/>
                <a:gd name="connsiteY3" fmla="*/ 5128199 h 5128199"/>
                <a:gd name="connsiteX4" fmla="*/ 0 w 5400039"/>
                <a:gd name="connsiteY4" fmla="*/ 0 h 5128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39" h="5128199">
                  <a:moveTo>
                    <a:pt x="0" y="0"/>
                  </a:moveTo>
                  <a:lnTo>
                    <a:pt x="5400039" y="0"/>
                  </a:lnTo>
                  <a:lnTo>
                    <a:pt x="5400039" y="5128199"/>
                  </a:lnTo>
                  <a:lnTo>
                    <a:pt x="0" y="5128199"/>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33" tIns="324100" rIns="296433" bIns="60369" numCol="1" spcCol="1270" anchor="t" anchorCtr="0">
              <a:noAutofit/>
            </a:bodyPr>
            <a:lstStyle/>
            <a:p>
              <a:pPr marL="202067" lvl="1" indent="-202067" algn="just" defTabSz="377191">
                <a:lnSpc>
                  <a:spcPct val="90000"/>
                </a:lnSpc>
                <a:spcBef>
                  <a:spcPct val="0"/>
                </a:spcBef>
                <a:buFont typeface="Wingdings" panose="05000000000000000000" pitchFamily="2" charset="2"/>
                <a:buChar char="§"/>
              </a:pPr>
              <a:endParaRPr lang="de-DE" sz="1200" b="0" kern="1200" dirty="0">
                <a:solidFill>
                  <a:schemeClr val="accent2">
                    <a:lumMod val="50000"/>
                  </a:schemeClr>
                </a:solidFill>
                <a:cs typeface="Arial" panose="020B0604020202020204" pitchFamily="34" charset="0"/>
              </a:endParaRP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2">
                      <a:lumMod val="50000"/>
                    </a:schemeClr>
                  </a:solidFill>
                  <a:cs typeface="Arial" panose="020B0604020202020204" pitchFamily="34" charset="0"/>
                </a:rPr>
                <a:t>Freiflächen in direkter Nähe zu gut ausgebauter Industrie</a:t>
              </a:r>
            </a:p>
            <a:p>
              <a:pPr marL="202067" lvl="1" indent="-202067" algn="just" defTabSz="377191">
                <a:lnSpc>
                  <a:spcPct val="90000"/>
                </a:lnSpc>
                <a:spcBef>
                  <a:spcPct val="0"/>
                </a:spcBef>
                <a:buFont typeface="Wingdings" panose="05000000000000000000" pitchFamily="2" charset="2"/>
                <a:buChar char="§"/>
              </a:pPr>
              <a:r>
                <a:rPr lang="de-DE" sz="1200" b="0" kern="1200" dirty="0" err="1">
                  <a:solidFill>
                    <a:schemeClr val="accent4"/>
                  </a:solidFill>
                  <a:cs typeface="Arial" panose="020B0604020202020204" pitchFamily="34" charset="0"/>
                </a:rPr>
                <a:t>SachsenNetze</a:t>
              </a:r>
              <a:r>
                <a:rPr lang="de-DE" sz="1200" b="0" kern="1200" dirty="0">
                  <a:solidFill>
                    <a:schemeClr val="accent4"/>
                  </a:solidFill>
                  <a:cs typeface="Arial" panose="020B0604020202020204" pitchFamily="34" charset="0"/>
                </a:rPr>
                <a:t> als lokaler und regionaler Netzbetreiber</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4"/>
                  </a:solidFill>
                  <a:cs typeface="Arial" panose="020B0604020202020204" pitchFamily="34" charset="0"/>
                </a:rPr>
                <a:t>2018 Kapazitätsausbau für Neuansiedlungen auf freien Gewerbeflächen in Rähnitz</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1"/>
                  </a:solidFill>
                  <a:cs typeface="Arial" panose="020B0604020202020204" pitchFamily="34" charset="0"/>
                </a:rPr>
                <a:t>3 Wasserwerke mit unabhängigen Quellen</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1"/>
                  </a:solidFill>
                  <a:cs typeface="Arial" panose="020B0604020202020204" pitchFamily="34" charset="0"/>
                </a:rPr>
                <a:t>Industrie wird von 2 Wasserwerken versorgt, die Dresdner Bedarf fast alleine decken können</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1"/>
                  </a:solidFill>
                  <a:cs typeface="Arial" panose="020B0604020202020204" pitchFamily="34" charset="0"/>
                </a:rPr>
                <a:t>Widerstandsfähigkeit der Wasserwerke gegen Ausfälle nach Hochwasser 2013 deutlich erhöht</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tx1">
                      <a:lumMod val="65000"/>
                      <a:lumOff val="35000"/>
                    </a:schemeClr>
                  </a:solidFill>
                  <a:cs typeface="Arial" panose="020B0604020202020204" pitchFamily="34" charset="0"/>
                </a:rPr>
                <a:t>große Ansammlung von Nord-Süd-Erdgasleitungen westlich Dresdens</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tx1">
                      <a:lumMod val="65000"/>
                      <a:lumOff val="35000"/>
                    </a:schemeClr>
                  </a:solidFill>
                  <a:cs typeface="Arial" panose="020B0604020202020204" pitchFamily="34" charset="0"/>
                </a:rPr>
                <a:t>nahe gelegene Ost-West Erdgasleitung im Süden Dresdens</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tx1">
                      <a:lumMod val="65000"/>
                      <a:lumOff val="35000"/>
                    </a:schemeClr>
                  </a:solidFill>
                  <a:cs typeface="Arial" panose="020B0604020202020204" pitchFamily="34" charset="0"/>
                </a:rPr>
                <a:t>Gashochdruckleitungen im Industriegebiet gut ausgebaut</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tx1">
                      <a:lumMod val="65000"/>
                      <a:lumOff val="35000"/>
                    </a:schemeClr>
                  </a:solidFill>
                  <a:cs typeface="Arial" panose="020B0604020202020204" pitchFamily="34" charset="0"/>
                </a:rPr>
                <a:t>Zukünftige Wasserstofffernleitungen mit guter Anbindung und "einfacher" Umrüstung</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00712E"/>
                  </a:solidFill>
                  <a:cs typeface="Arial" panose="020B0604020202020204" pitchFamily="34" charset="0"/>
                </a:rPr>
                <a:t>Erreichbarkeit für Pendler sehr gut durch A4, A13 und A17</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00712E"/>
                  </a:solidFill>
                  <a:cs typeface="Arial" panose="020B0604020202020204" pitchFamily="34" charset="0"/>
                </a:rPr>
                <a:t>ca. 1h Fahrt zu Europas drittgrößtem Luftfrachtflughafen Leipzig/Halle und nahezu jedem Landkreis Sachsens</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00712E"/>
                  </a:solidFill>
                  <a:cs typeface="Arial" panose="020B0604020202020204" pitchFamily="34" charset="0"/>
                </a:rPr>
                <a:t>bereits ausgeprägte Forschungs- und Zuliefererumgebung für die Mikroelektronik</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00712E"/>
                  </a:solidFill>
                  <a:cs typeface="Arial" panose="020B0604020202020204" pitchFamily="34" charset="0"/>
                </a:rPr>
                <a:t>Verbindendes Branchennetzwerk "Silicon-</a:t>
              </a:r>
              <a:r>
                <a:rPr lang="de-DE" sz="1200" b="0" kern="1200" dirty="0" err="1">
                  <a:solidFill>
                    <a:srgbClr val="00712E"/>
                  </a:solidFill>
                  <a:cs typeface="Arial" panose="020B0604020202020204" pitchFamily="34" charset="0"/>
                </a:rPr>
                <a:t>Saxony</a:t>
              </a:r>
              <a:r>
                <a:rPr lang="de-DE" sz="1200" b="0" kern="1200" dirty="0">
                  <a:solidFill>
                    <a:srgbClr val="00712E"/>
                  </a:solidFill>
                  <a:cs typeface="Arial" panose="020B0604020202020204" pitchFamily="34" charset="0"/>
                </a:rPr>
                <a:t> e.V." mit über 450 Mitgliedern</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00712E"/>
                  </a:solidFill>
                  <a:cs typeface="Arial" panose="020B0604020202020204" pitchFamily="34" charset="0"/>
                </a:rPr>
                <a:t>insg. über 2.400 sächsische Firmen entlang der Lieferantenkette</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C00000"/>
                  </a:solidFill>
                  <a:cs typeface="Arial" panose="020B0604020202020204" pitchFamily="34" charset="0"/>
                </a:rPr>
                <a:t>Ausrüstungszulieferung in Dresden stark ausgeprägt</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C00000"/>
                  </a:solidFill>
                  <a:cs typeface="Arial" panose="020B0604020202020204" pitchFamily="34" charset="0"/>
                </a:rPr>
                <a:t>branchenerfahrene Betreiberfirmen und trimodal europa- und sogar weltweit führende Logistikunternehmen </a:t>
              </a:r>
            </a:p>
          </p:txBody>
        </p:sp>
        <p:sp>
          <p:nvSpPr>
            <p:cNvPr id="16" name="Freihandform: Form 15">
              <a:extLst>
                <a:ext uri="{FF2B5EF4-FFF2-40B4-BE49-F238E27FC236}">
                  <a16:creationId xmlns:a16="http://schemas.microsoft.com/office/drawing/2014/main" id="{B90EEEA1-B2C2-C0A4-8973-5174AD670DC5}"/>
                </a:ext>
              </a:extLst>
            </p:cNvPr>
            <p:cNvSpPr/>
            <p:nvPr/>
          </p:nvSpPr>
          <p:spPr>
            <a:xfrm>
              <a:off x="904686" y="18662379"/>
              <a:ext cx="3780028" cy="649440"/>
            </a:xfrm>
            <a:custGeom>
              <a:avLst/>
              <a:gdLst>
                <a:gd name="connsiteX0" fmla="*/ 0 w 3780028"/>
                <a:gd name="connsiteY0" fmla="*/ 108242 h 649440"/>
                <a:gd name="connsiteX1" fmla="*/ 108242 w 3780028"/>
                <a:gd name="connsiteY1" fmla="*/ 0 h 649440"/>
                <a:gd name="connsiteX2" fmla="*/ 3671786 w 3780028"/>
                <a:gd name="connsiteY2" fmla="*/ 0 h 649440"/>
                <a:gd name="connsiteX3" fmla="*/ 3780028 w 3780028"/>
                <a:gd name="connsiteY3" fmla="*/ 108242 h 649440"/>
                <a:gd name="connsiteX4" fmla="*/ 3780028 w 3780028"/>
                <a:gd name="connsiteY4" fmla="*/ 541198 h 649440"/>
                <a:gd name="connsiteX5" fmla="*/ 3671786 w 3780028"/>
                <a:gd name="connsiteY5" fmla="*/ 649440 h 649440"/>
                <a:gd name="connsiteX6" fmla="*/ 108242 w 3780028"/>
                <a:gd name="connsiteY6" fmla="*/ 649440 h 649440"/>
                <a:gd name="connsiteX7" fmla="*/ 0 w 3780028"/>
                <a:gd name="connsiteY7" fmla="*/ 541198 h 649440"/>
                <a:gd name="connsiteX8" fmla="*/ 0 w 3780028"/>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28" h="649440">
                  <a:moveTo>
                    <a:pt x="0" y="108242"/>
                  </a:moveTo>
                  <a:cubicBezTo>
                    <a:pt x="0" y="48462"/>
                    <a:pt x="48462" y="0"/>
                    <a:pt x="108242" y="0"/>
                  </a:cubicBezTo>
                  <a:lnTo>
                    <a:pt x="3671786" y="0"/>
                  </a:lnTo>
                  <a:cubicBezTo>
                    <a:pt x="3731566" y="0"/>
                    <a:pt x="3780028" y="48462"/>
                    <a:pt x="3780028" y="108242"/>
                  </a:cubicBezTo>
                  <a:lnTo>
                    <a:pt x="3780028" y="541198"/>
                  </a:lnTo>
                  <a:cubicBezTo>
                    <a:pt x="3780028" y="600978"/>
                    <a:pt x="3731566" y="649440"/>
                    <a:pt x="3671786" y="649440"/>
                  </a:cubicBezTo>
                  <a:lnTo>
                    <a:pt x="108242" y="649440"/>
                  </a:lnTo>
                  <a:cubicBezTo>
                    <a:pt x="48462" y="649440"/>
                    <a:pt x="0" y="600978"/>
                    <a:pt x="0" y="541198"/>
                  </a:cubicBezTo>
                  <a:lnTo>
                    <a:pt x="0" y="108242"/>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3479" tIns="22419" rIns="123479" bIns="22419" numCol="1" spcCol="1270" anchor="ctr" anchorCtr="0">
              <a:noAutofit/>
            </a:bodyPr>
            <a:lstStyle/>
            <a:p>
              <a:pPr algn="l" defTabSz="691524">
                <a:lnSpc>
                  <a:spcPct val="90000"/>
                </a:lnSpc>
                <a:spcBef>
                  <a:spcPct val="0"/>
                </a:spcBef>
                <a:spcAft>
                  <a:spcPct val="35000"/>
                </a:spcAft>
              </a:pPr>
              <a:r>
                <a:rPr lang="de-DE" sz="2828" kern="1200" dirty="0">
                  <a:cs typeface="Arial" panose="020B0604020202020204" pitchFamily="34" charset="0"/>
                </a:rPr>
                <a:t>S</a:t>
              </a:r>
            </a:p>
          </p:txBody>
        </p:sp>
        <p:sp>
          <p:nvSpPr>
            <p:cNvPr id="17" name="Freihandform: Form 16">
              <a:extLst>
                <a:ext uri="{FF2B5EF4-FFF2-40B4-BE49-F238E27FC236}">
                  <a16:creationId xmlns:a16="http://schemas.microsoft.com/office/drawing/2014/main" id="{47295818-9533-B6B4-390D-0C3ED90DBFE3}"/>
                </a:ext>
              </a:extLst>
            </p:cNvPr>
            <p:cNvSpPr/>
            <p:nvPr/>
          </p:nvSpPr>
          <p:spPr>
            <a:xfrm>
              <a:off x="634685" y="24045757"/>
              <a:ext cx="11316060" cy="2372156"/>
            </a:xfrm>
            <a:custGeom>
              <a:avLst/>
              <a:gdLst>
                <a:gd name="connsiteX0" fmla="*/ 0 w 5400039"/>
                <a:gd name="connsiteY0" fmla="*/ 0 h 2079000"/>
                <a:gd name="connsiteX1" fmla="*/ 5400039 w 5400039"/>
                <a:gd name="connsiteY1" fmla="*/ 0 h 2079000"/>
                <a:gd name="connsiteX2" fmla="*/ 5400039 w 5400039"/>
                <a:gd name="connsiteY2" fmla="*/ 2079000 h 2079000"/>
                <a:gd name="connsiteX3" fmla="*/ 0 w 5400039"/>
                <a:gd name="connsiteY3" fmla="*/ 2079000 h 2079000"/>
                <a:gd name="connsiteX4" fmla="*/ 0 w 5400039"/>
                <a:gd name="connsiteY4" fmla="*/ 0 h 207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39" h="2079000">
                  <a:moveTo>
                    <a:pt x="0" y="0"/>
                  </a:moveTo>
                  <a:lnTo>
                    <a:pt x="5400039" y="0"/>
                  </a:lnTo>
                  <a:lnTo>
                    <a:pt x="5400039" y="2079000"/>
                  </a:lnTo>
                  <a:lnTo>
                    <a:pt x="0" y="207900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33" tIns="324100" rIns="296433" bIns="60369" numCol="1" spcCol="1270" anchor="t" anchorCtr="0">
              <a:noAutofit/>
            </a:bodyPr>
            <a:lstStyle/>
            <a:p>
              <a:pPr marL="80825" lvl="1" indent="-80825" algn="l" defTabSz="377191">
                <a:lnSpc>
                  <a:spcPct val="90000"/>
                </a:lnSpc>
                <a:spcBef>
                  <a:spcPct val="0"/>
                </a:spcBef>
                <a:spcAft>
                  <a:spcPct val="15000"/>
                </a:spcAft>
                <a:buChar char="•"/>
              </a:pPr>
              <a:endParaRPr lang="de-DE" sz="1272" b="0" kern="1200" dirty="0">
                <a:solidFill>
                  <a:schemeClr val="accent2">
                    <a:lumMod val="50000"/>
                  </a:schemeClr>
                </a:solidFill>
                <a:cs typeface="Arial" panose="020B0604020202020204" pitchFamily="34" charset="0"/>
              </a:endParaRP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2">
                      <a:lumMod val="50000"/>
                    </a:schemeClr>
                  </a:solidFill>
                  <a:cs typeface="Arial" panose="020B0604020202020204" pitchFamily="34" charset="0"/>
                </a:rPr>
                <a:t>Gewerbegebiete mit über 100.000m</a:t>
              </a:r>
              <a:r>
                <a:rPr lang="de-DE" sz="1200" b="0" kern="1200" baseline="30000" dirty="0">
                  <a:solidFill>
                    <a:schemeClr val="accent2">
                      <a:lumMod val="50000"/>
                    </a:schemeClr>
                  </a:solidFill>
                  <a:cs typeface="Arial" panose="020B0604020202020204" pitchFamily="34" charset="0"/>
                </a:rPr>
                <a:t>2</a:t>
              </a:r>
              <a:r>
                <a:rPr lang="de-DE" sz="1200" b="0" kern="1200" dirty="0">
                  <a:solidFill>
                    <a:schemeClr val="accent2">
                      <a:lumMod val="50000"/>
                    </a:schemeClr>
                  </a:solidFill>
                  <a:cs typeface="Arial" panose="020B0604020202020204" pitchFamily="34" charset="0"/>
                </a:rPr>
                <a:t> Fläche rar in Sachsen</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4"/>
                  </a:solidFill>
                  <a:cs typeface="Arial" panose="020B0604020202020204" pitchFamily="34" charset="0"/>
                </a:rPr>
                <a:t>keine direkte Anbindung an das Hoch- oder Höchstspannungsnetz im Dresdener Norden</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1"/>
                  </a:solidFill>
                  <a:cs typeface="Arial" panose="020B0604020202020204" pitchFamily="34" charset="0"/>
                </a:rPr>
                <a:t>Wasserverbrauch durch andere Werke extrem hoch und kann durch Ausbauprojekte rasant steigen (Industrie insg. 1/3 des Dresdner Verbrauchs)</a:t>
              </a:r>
            </a:p>
            <a:p>
              <a:pPr marL="202067" lvl="1" indent="-202067" algn="just" defTabSz="377191">
                <a:lnSpc>
                  <a:spcPct val="90000"/>
                </a:lnSpc>
                <a:spcBef>
                  <a:spcPct val="0"/>
                </a:spcBef>
                <a:buFont typeface="Wingdings" panose="05000000000000000000" pitchFamily="2" charset="2"/>
                <a:buChar char="§"/>
              </a:pPr>
              <a:r>
                <a:rPr lang="de-DE" sz="1200" b="0" kern="1200" dirty="0">
                  <a:solidFill>
                    <a:schemeClr val="accent1"/>
                  </a:solidFill>
                  <a:cs typeface="Arial" panose="020B0604020202020204" pitchFamily="34" charset="0"/>
                </a:rPr>
                <a:t>Abwassernetz bald ausgelastet</a:t>
              </a:r>
            </a:p>
            <a:p>
              <a:pPr marL="202067" lvl="1" indent="-202067" algn="just" defTabSz="377191">
                <a:lnSpc>
                  <a:spcPct val="90000"/>
                </a:lnSpc>
                <a:spcBef>
                  <a:spcPct val="0"/>
                </a:spcBef>
                <a:buFont typeface="Wingdings" panose="05000000000000000000" pitchFamily="2" charset="2"/>
                <a:buChar char="§"/>
              </a:pPr>
              <a:r>
                <a:rPr lang="de-DE" sz="1200" b="0" kern="1200" dirty="0">
                  <a:solidFill>
                    <a:srgbClr val="00712E"/>
                  </a:solidFill>
                  <a:cs typeface="Arial" panose="020B0604020202020204" pitchFamily="34" charset="0"/>
                </a:rPr>
                <a:t>lokale Wasser- und Luftverbindung für Dresdner Mikroelektronik eher unbedeutend</a:t>
              </a:r>
            </a:p>
          </p:txBody>
        </p:sp>
        <p:sp>
          <p:nvSpPr>
            <p:cNvPr id="18" name="Freihandform: Form 17">
              <a:extLst>
                <a:ext uri="{FF2B5EF4-FFF2-40B4-BE49-F238E27FC236}">
                  <a16:creationId xmlns:a16="http://schemas.microsoft.com/office/drawing/2014/main" id="{209BC57A-7159-31B9-1D03-326C234B68BE}"/>
                </a:ext>
              </a:extLst>
            </p:cNvPr>
            <p:cNvSpPr/>
            <p:nvPr/>
          </p:nvSpPr>
          <p:spPr>
            <a:xfrm>
              <a:off x="904686" y="23959016"/>
              <a:ext cx="3780028" cy="649440"/>
            </a:xfrm>
            <a:custGeom>
              <a:avLst/>
              <a:gdLst>
                <a:gd name="connsiteX0" fmla="*/ 0 w 3780028"/>
                <a:gd name="connsiteY0" fmla="*/ 108242 h 649440"/>
                <a:gd name="connsiteX1" fmla="*/ 108242 w 3780028"/>
                <a:gd name="connsiteY1" fmla="*/ 0 h 649440"/>
                <a:gd name="connsiteX2" fmla="*/ 3671786 w 3780028"/>
                <a:gd name="connsiteY2" fmla="*/ 0 h 649440"/>
                <a:gd name="connsiteX3" fmla="*/ 3780028 w 3780028"/>
                <a:gd name="connsiteY3" fmla="*/ 108242 h 649440"/>
                <a:gd name="connsiteX4" fmla="*/ 3780028 w 3780028"/>
                <a:gd name="connsiteY4" fmla="*/ 541198 h 649440"/>
                <a:gd name="connsiteX5" fmla="*/ 3671786 w 3780028"/>
                <a:gd name="connsiteY5" fmla="*/ 649440 h 649440"/>
                <a:gd name="connsiteX6" fmla="*/ 108242 w 3780028"/>
                <a:gd name="connsiteY6" fmla="*/ 649440 h 649440"/>
                <a:gd name="connsiteX7" fmla="*/ 0 w 3780028"/>
                <a:gd name="connsiteY7" fmla="*/ 541198 h 649440"/>
                <a:gd name="connsiteX8" fmla="*/ 0 w 3780028"/>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28" h="649440">
                  <a:moveTo>
                    <a:pt x="0" y="108242"/>
                  </a:moveTo>
                  <a:cubicBezTo>
                    <a:pt x="0" y="48462"/>
                    <a:pt x="48462" y="0"/>
                    <a:pt x="108242" y="0"/>
                  </a:cubicBezTo>
                  <a:lnTo>
                    <a:pt x="3671786" y="0"/>
                  </a:lnTo>
                  <a:cubicBezTo>
                    <a:pt x="3731566" y="0"/>
                    <a:pt x="3780028" y="48462"/>
                    <a:pt x="3780028" y="108242"/>
                  </a:cubicBezTo>
                  <a:lnTo>
                    <a:pt x="3780028" y="541198"/>
                  </a:lnTo>
                  <a:cubicBezTo>
                    <a:pt x="3780028" y="600978"/>
                    <a:pt x="3731566" y="649440"/>
                    <a:pt x="3671786" y="649440"/>
                  </a:cubicBezTo>
                  <a:lnTo>
                    <a:pt x="108242" y="649440"/>
                  </a:lnTo>
                  <a:cubicBezTo>
                    <a:pt x="48462" y="649440"/>
                    <a:pt x="0" y="600978"/>
                    <a:pt x="0" y="541198"/>
                  </a:cubicBezTo>
                  <a:lnTo>
                    <a:pt x="0" y="108242"/>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3479" tIns="22419" rIns="123479" bIns="22419" numCol="1" spcCol="1270" anchor="ctr" anchorCtr="0">
              <a:noAutofit/>
            </a:bodyPr>
            <a:lstStyle/>
            <a:p>
              <a:pPr algn="l" defTabSz="691524">
                <a:lnSpc>
                  <a:spcPct val="90000"/>
                </a:lnSpc>
                <a:spcBef>
                  <a:spcPct val="0"/>
                </a:spcBef>
                <a:spcAft>
                  <a:spcPct val="35000"/>
                </a:spcAft>
              </a:pPr>
              <a:r>
                <a:rPr lang="de-DE" sz="2828" kern="1200" dirty="0">
                  <a:cs typeface="Arial" panose="020B0604020202020204" pitchFamily="34" charset="0"/>
                </a:rPr>
                <a:t>W</a:t>
              </a:r>
            </a:p>
          </p:txBody>
        </p:sp>
        <p:sp>
          <p:nvSpPr>
            <p:cNvPr id="19" name="Freihandform: Form 18">
              <a:extLst>
                <a:ext uri="{FF2B5EF4-FFF2-40B4-BE49-F238E27FC236}">
                  <a16:creationId xmlns:a16="http://schemas.microsoft.com/office/drawing/2014/main" id="{59E6A9C2-1E4C-0E19-CA7C-08A7B0A332F8}"/>
                </a:ext>
              </a:extLst>
            </p:cNvPr>
            <p:cNvSpPr/>
            <p:nvPr/>
          </p:nvSpPr>
          <p:spPr>
            <a:xfrm>
              <a:off x="12195914" y="18732368"/>
              <a:ext cx="6183575" cy="4165734"/>
            </a:xfrm>
            <a:custGeom>
              <a:avLst/>
              <a:gdLst>
                <a:gd name="connsiteX0" fmla="*/ 0 w 5399405"/>
                <a:gd name="connsiteY0" fmla="*/ 0 h 5355000"/>
                <a:gd name="connsiteX1" fmla="*/ 5399405 w 5399405"/>
                <a:gd name="connsiteY1" fmla="*/ 0 h 5355000"/>
                <a:gd name="connsiteX2" fmla="*/ 5399405 w 5399405"/>
                <a:gd name="connsiteY2" fmla="*/ 5355000 h 5355000"/>
                <a:gd name="connsiteX3" fmla="*/ 0 w 5399405"/>
                <a:gd name="connsiteY3" fmla="*/ 5355000 h 5355000"/>
                <a:gd name="connsiteX4" fmla="*/ 0 w 5399405"/>
                <a:gd name="connsiteY4" fmla="*/ 0 h 53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405" h="5355000">
                  <a:moveTo>
                    <a:pt x="0" y="0"/>
                  </a:moveTo>
                  <a:lnTo>
                    <a:pt x="5399405" y="0"/>
                  </a:lnTo>
                  <a:lnTo>
                    <a:pt x="5399405" y="5355000"/>
                  </a:lnTo>
                  <a:lnTo>
                    <a:pt x="0" y="535500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00" tIns="500879" rIns="296400" bIns="60369" numCol="1" spcCol="1270" anchor="t" anchorCtr="0">
              <a:noAutofit/>
            </a:bodyPr>
            <a:lstStyle/>
            <a:p>
              <a:pPr marL="202067" indent="-202067" algn="just">
                <a:lnSpc>
                  <a:spcPct val="90000"/>
                </a:lnSpc>
                <a:buFont typeface="Wingdings" panose="05000000000000000000" pitchFamily="2" charset="2"/>
                <a:buChar char="§"/>
              </a:pPr>
              <a:r>
                <a:rPr lang="de-DE" sz="1200" b="0" kern="1200" dirty="0">
                  <a:solidFill>
                    <a:srgbClr val="833C0B"/>
                  </a:solidFill>
                  <a:ea typeface="Times New Roman" panose="02020603050405020304" pitchFamily="18" charset="0"/>
                  <a:cs typeface="Arial" panose="020B0604020202020204" pitchFamily="34" charset="0"/>
                </a:rPr>
                <a:t>Industriegebiet „Flugplatz Großenhain“ bis 2027 mit 145 Hektar Sachsens größtes Industriegebiet (30 min. von Dresden)</a:t>
              </a:r>
              <a:endParaRPr lang="de-DE" sz="1200" b="0" dirty="0">
                <a:ea typeface="Calibri" panose="020F0502020204030204" pitchFamily="34" charset="0"/>
                <a:cs typeface="Times New Roman (Textkörper CS)"/>
              </a:endParaRPr>
            </a:p>
            <a:p>
              <a:pPr marL="202067" indent="-202067" algn="just">
                <a:lnSpc>
                  <a:spcPct val="90000"/>
                </a:lnSpc>
                <a:buFont typeface="Wingdings" panose="05000000000000000000" pitchFamily="2" charset="2"/>
                <a:buChar char="§"/>
              </a:pPr>
              <a:r>
                <a:rPr lang="de-DE" sz="1200" b="0" kern="1200" dirty="0">
                  <a:solidFill>
                    <a:schemeClr val="accent4"/>
                  </a:solidFill>
                  <a:cs typeface="Arial" panose="020B0604020202020204" pitchFamily="34" charset="0"/>
                </a:rPr>
                <a:t>Netzbetreiber plant bereits weiteren Ausbau der Strominfrastruktur im Norden</a:t>
              </a:r>
            </a:p>
            <a:p>
              <a:pPr marL="202067" indent="-202067" algn="just">
                <a:lnSpc>
                  <a:spcPct val="90000"/>
                </a:lnSpc>
                <a:buFont typeface="Wingdings" panose="05000000000000000000" pitchFamily="2" charset="2"/>
                <a:buChar char="§"/>
              </a:pPr>
              <a:r>
                <a:rPr lang="de-DE" sz="1200" b="0" kern="1200" dirty="0">
                  <a:solidFill>
                    <a:schemeClr val="accent1"/>
                  </a:solidFill>
                  <a:cs typeface="Arial" panose="020B0604020202020204" pitchFamily="34" charset="0"/>
                </a:rPr>
                <a:t>Drewag entkoppelt Industriewasser von Trinkwasser durch neues Wasserwerk bis 2030</a:t>
              </a:r>
            </a:p>
            <a:p>
              <a:pPr marL="202067" indent="-202067" algn="just">
                <a:lnSpc>
                  <a:spcPct val="90000"/>
                </a:lnSpc>
                <a:buFont typeface="Wingdings" panose="05000000000000000000" pitchFamily="2" charset="2"/>
                <a:buChar char="§"/>
              </a:pPr>
              <a:r>
                <a:rPr lang="de-DE" sz="1200" b="0" kern="1200" dirty="0">
                  <a:solidFill>
                    <a:schemeClr val="accent1"/>
                  </a:solidFill>
                  <a:cs typeface="Arial" panose="020B0604020202020204" pitchFamily="34" charset="0"/>
                </a:rPr>
                <a:t>Wasser-Vorlagetanks bei Industriefirmen Thema</a:t>
              </a:r>
            </a:p>
            <a:p>
              <a:pPr marL="202067" indent="-202067" algn="just">
                <a:lnSpc>
                  <a:spcPct val="90000"/>
                </a:lnSpc>
                <a:buFont typeface="Wingdings" panose="05000000000000000000" pitchFamily="2" charset="2"/>
                <a:buChar char="§"/>
              </a:pPr>
              <a:r>
                <a:rPr lang="de-DE" sz="1200" b="0" kern="1200" dirty="0">
                  <a:solidFill>
                    <a:schemeClr val="accent1"/>
                  </a:solidFill>
                  <a:cs typeface="Arial" panose="020B0604020202020204" pitchFamily="34" charset="0"/>
                </a:rPr>
                <a:t>Baustart (Juli 2023) für dritten Abwasser-Hauptkanal allein für Industrie</a:t>
              </a:r>
            </a:p>
            <a:p>
              <a:pPr marL="202067" indent="-202067" algn="just">
                <a:lnSpc>
                  <a:spcPct val="90000"/>
                </a:lnSpc>
                <a:buFont typeface="Wingdings" panose="05000000000000000000" pitchFamily="2" charset="2"/>
                <a:buChar char="§"/>
              </a:pPr>
              <a:r>
                <a:rPr lang="de-DE" sz="1200" b="0" kern="1200" dirty="0">
                  <a:solidFill>
                    <a:srgbClr val="00712E"/>
                  </a:solidFill>
                  <a:ea typeface="Times New Roman" panose="02020603050405020304" pitchFamily="18" charset="0"/>
                  <a:cs typeface="Arial" panose="020B0604020202020204" pitchFamily="34" charset="0"/>
                </a:rPr>
                <a:t>mögliche Trimodalität fördern</a:t>
              </a:r>
              <a:endParaRPr lang="de-DE" sz="1200" b="0" dirty="0">
                <a:solidFill>
                  <a:srgbClr val="00712E"/>
                </a:solidFill>
                <a:ea typeface="Calibri" panose="020F0502020204030204" pitchFamily="34" charset="0"/>
                <a:cs typeface="Times New Roman (Textkörper CS)"/>
              </a:endParaRPr>
            </a:p>
            <a:p>
              <a:pPr marL="202067" indent="-202067" algn="just">
                <a:lnSpc>
                  <a:spcPct val="90000"/>
                </a:lnSpc>
                <a:buFont typeface="Wingdings" panose="05000000000000000000" pitchFamily="2" charset="2"/>
                <a:buChar char="§"/>
              </a:pPr>
              <a:r>
                <a:rPr lang="de-DE" sz="1200" b="0" kern="1200" dirty="0">
                  <a:solidFill>
                    <a:srgbClr val="C00000"/>
                  </a:solidFill>
                  <a:ea typeface="Times New Roman" panose="02020603050405020304" pitchFamily="18" charset="0"/>
                  <a:cs typeface="Arial" panose="020B0604020202020204" pitchFamily="34" charset="0"/>
                </a:rPr>
                <a:t>Ausbau Logistikstandort Dresdner Flughafen </a:t>
              </a:r>
              <a:endParaRPr lang="de-DE" sz="1200" b="0" dirty="0">
                <a:ea typeface="Calibri" panose="020F0502020204030204" pitchFamily="34" charset="0"/>
                <a:cs typeface="Times New Roman (Textkörper CS)"/>
              </a:endParaRPr>
            </a:p>
            <a:p>
              <a:pPr algn="l">
                <a:lnSpc>
                  <a:spcPct val="90000"/>
                </a:lnSpc>
                <a:spcBef>
                  <a:spcPts val="427"/>
                </a:spcBef>
                <a:spcAft>
                  <a:spcPts val="845"/>
                </a:spcAft>
              </a:pPr>
              <a:r>
                <a:rPr lang="de-DE" sz="1095" kern="12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de-DE" sz="1095" dirty="0">
                <a:latin typeface="Arial" panose="020B0604020202020204" pitchFamily="34" charset="0"/>
                <a:ea typeface="Calibri" panose="020F0502020204030204" pitchFamily="34" charset="0"/>
                <a:cs typeface="Times New Roman (Textkörper CS)"/>
              </a:endParaRPr>
            </a:p>
          </p:txBody>
        </p:sp>
        <p:sp>
          <p:nvSpPr>
            <p:cNvPr id="20" name="Freihandform: Form 19">
              <a:extLst>
                <a:ext uri="{FF2B5EF4-FFF2-40B4-BE49-F238E27FC236}">
                  <a16:creationId xmlns:a16="http://schemas.microsoft.com/office/drawing/2014/main" id="{ABC7CCD9-E0C8-EB5C-DC1F-8C9BAC95326B}"/>
                </a:ext>
              </a:extLst>
            </p:cNvPr>
            <p:cNvSpPr/>
            <p:nvPr/>
          </p:nvSpPr>
          <p:spPr>
            <a:xfrm>
              <a:off x="12465883" y="18664036"/>
              <a:ext cx="3779583" cy="647943"/>
            </a:xfrm>
            <a:custGeom>
              <a:avLst/>
              <a:gdLst>
                <a:gd name="connsiteX0" fmla="*/ 0 w 3779583"/>
                <a:gd name="connsiteY0" fmla="*/ 167283 h 1003680"/>
                <a:gd name="connsiteX1" fmla="*/ 167283 w 3779583"/>
                <a:gd name="connsiteY1" fmla="*/ 0 h 1003680"/>
                <a:gd name="connsiteX2" fmla="*/ 3612300 w 3779583"/>
                <a:gd name="connsiteY2" fmla="*/ 0 h 1003680"/>
                <a:gd name="connsiteX3" fmla="*/ 3779583 w 3779583"/>
                <a:gd name="connsiteY3" fmla="*/ 167283 h 1003680"/>
                <a:gd name="connsiteX4" fmla="*/ 3779583 w 3779583"/>
                <a:gd name="connsiteY4" fmla="*/ 836397 h 1003680"/>
                <a:gd name="connsiteX5" fmla="*/ 3612300 w 3779583"/>
                <a:gd name="connsiteY5" fmla="*/ 1003680 h 1003680"/>
                <a:gd name="connsiteX6" fmla="*/ 167283 w 3779583"/>
                <a:gd name="connsiteY6" fmla="*/ 1003680 h 1003680"/>
                <a:gd name="connsiteX7" fmla="*/ 0 w 3779583"/>
                <a:gd name="connsiteY7" fmla="*/ 836397 h 1003680"/>
                <a:gd name="connsiteX8" fmla="*/ 0 w 3779583"/>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9583" h="1003680">
                  <a:moveTo>
                    <a:pt x="0" y="167283"/>
                  </a:moveTo>
                  <a:cubicBezTo>
                    <a:pt x="0" y="74895"/>
                    <a:pt x="74895" y="0"/>
                    <a:pt x="167283" y="0"/>
                  </a:cubicBezTo>
                  <a:lnTo>
                    <a:pt x="3612300" y="0"/>
                  </a:lnTo>
                  <a:cubicBezTo>
                    <a:pt x="3704688" y="0"/>
                    <a:pt x="3779583" y="74895"/>
                    <a:pt x="3779583" y="167283"/>
                  </a:cubicBezTo>
                  <a:lnTo>
                    <a:pt x="3779583" y="836397"/>
                  </a:lnTo>
                  <a:cubicBezTo>
                    <a:pt x="3779583" y="928785"/>
                    <a:pt x="3704688" y="1003680"/>
                    <a:pt x="3612300" y="1003680"/>
                  </a:cubicBezTo>
                  <a:lnTo>
                    <a:pt x="167283" y="1003680"/>
                  </a:lnTo>
                  <a:cubicBezTo>
                    <a:pt x="74895" y="1003680"/>
                    <a:pt x="0" y="928785"/>
                    <a:pt x="0" y="836397"/>
                  </a:cubicBezTo>
                  <a:lnTo>
                    <a:pt x="0" y="167283"/>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5702" tIns="34651" rIns="135702" bIns="34651" numCol="1" spcCol="1270" anchor="ctr" anchorCtr="0">
              <a:noAutofit/>
            </a:bodyPr>
            <a:lstStyle/>
            <a:p>
              <a:pPr algn="just">
                <a:lnSpc>
                  <a:spcPct val="90000"/>
                </a:lnSpc>
                <a:spcBef>
                  <a:spcPts val="427"/>
                </a:spcBef>
                <a:spcAft>
                  <a:spcPts val="1008"/>
                </a:spcAft>
              </a:pPr>
              <a:r>
                <a:rPr lang="de-DE" sz="2828" kern="1200" dirty="0">
                  <a:solidFill>
                    <a:srgbClr val="000000"/>
                  </a:solidFill>
                  <a:ea typeface="Calibri" panose="020F0502020204030204" pitchFamily="34" charset="0"/>
                  <a:cs typeface="Arial" panose="020B0604020202020204" pitchFamily="34" charset="0"/>
                </a:rPr>
                <a:t>O</a:t>
              </a:r>
              <a:endParaRPr lang="de-DE" sz="2828" dirty="0">
                <a:ea typeface="Calibri" panose="020F0502020204030204" pitchFamily="34" charset="0"/>
                <a:cs typeface="Times New Roman (Textkörper CS)"/>
              </a:endParaRPr>
            </a:p>
          </p:txBody>
        </p:sp>
        <p:sp>
          <p:nvSpPr>
            <p:cNvPr id="21" name="Freihandform: Form 20">
              <a:extLst>
                <a:ext uri="{FF2B5EF4-FFF2-40B4-BE49-F238E27FC236}">
                  <a16:creationId xmlns:a16="http://schemas.microsoft.com/office/drawing/2014/main" id="{75113ED3-3FDE-56CF-21FD-98427922F8E1}"/>
                </a:ext>
              </a:extLst>
            </p:cNvPr>
            <p:cNvSpPr/>
            <p:nvPr/>
          </p:nvSpPr>
          <p:spPr>
            <a:xfrm>
              <a:off x="12195914" y="23243310"/>
              <a:ext cx="6183575" cy="3174603"/>
            </a:xfrm>
            <a:custGeom>
              <a:avLst/>
              <a:gdLst>
                <a:gd name="connsiteX0" fmla="*/ 0 w 5399405"/>
                <a:gd name="connsiteY0" fmla="*/ 0 h 1981350"/>
                <a:gd name="connsiteX1" fmla="*/ 5399405 w 5399405"/>
                <a:gd name="connsiteY1" fmla="*/ 0 h 1981350"/>
                <a:gd name="connsiteX2" fmla="*/ 5399405 w 5399405"/>
                <a:gd name="connsiteY2" fmla="*/ 1981350 h 1981350"/>
                <a:gd name="connsiteX3" fmla="*/ 0 w 5399405"/>
                <a:gd name="connsiteY3" fmla="*/ 1981350 h 1981350"/>
                <a:gd name="connsiteX4" fmla="*/ 0 w 539940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405" h="1981350">
                  <a:moveTo>
                    <a:pt x="0" y="0"/>
                  </a:moveTo>
                  <a:lnTo>
                    <a:pt x="5399405" y="0"/>
                  </a:lnTo>
                  <a:lnTo>
                    <a:pt x="5399405" y="1981350"/>
                  </a:lnTo>
                  <a:lnTo>
                    <a:pt x="0" y="198135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00" tIns="500879" rIns="296400" bIns="60369" numCol="1" spcCol="1270" anchor="t" anchorCtr="0">
              <a:noAutofit/>
            </a:bodyPr>
            <a:lstStyle/>
            <a:p>
              <a:pPr marL="202067" indent="-202067" algn="just">
                <a:lnSpc>
                  <a:spcPct val="90000"/>
                </a:lnSpc>
                <a:buFont typeface="Wingdings" panose="05000000000000000000" pitchFamily="2" charset="2"/>
                <a:buChar char="§"/>
              </a:pPr>
              <a:r>
                <a:rPr lang="de-DE" sz="1200" b="0" kern="1200" dirty="0">
                  <a:solidFill>
                    <a:schemeClr val="accent2">
                      <a:lumMod val="50000"/>
                    </a:schemeClr>
                  </a:solidFill>
                  <a:cs typeface="Arial" panose="020B0604020202020204" pitchFamily="34" charset="0"/>
                </a:rPr>
                <a:t>noch 10 - 15 Gewerbeflächen &gt;10 Hektar in Sachsen</a:t>
              </a:r>
            </a:p>
            <a:p>
              <a:pPr marL="202067" indent="-202067" algn="just">
                <a:lnSpc>
                  <a:spcPct val="90000"/>
                </a:lnSpc>
                <a:buFont typeface="Wingdings" panose="05000000000000000000" pitchFamily="2" charset="2"/>
                <a:buChar char="§"/>
              </a:pPr>
              <a:r>
                <a:rPr lang="de-DE" sz="1200" b="0" kern="1200" dirty="0">
                  <a:solidFill>
                    <a:schemeClr val="accent4"/>
                  </a:solidFill>
                  <a:cs typeface="Arial" panose="020B0604020202020204" pitchFamily="34" charset="0"/>
                </a:rPr>
                <a:t>Halbleiterindustrie mit 4/5 des Strommehrbedarfs Dresdens 2021 auf 2022</a:t>
              </a:r>
            </a:p>
            <a:p>
              <a:pPr marL="202067" indent="-202067" algn="just">
                <a:lnSpc>
                  <a:spcPct val="90000"/>
                </a:lnSpc>
                <a:buFont typeface="Wingdings" panose="05000000000000000000" pitchFamily="2" charset="2"/>
                <a:buChar char="§"/>
              </a:pPr>
              <a:r>
                <a:rPr lang="de-DE" sz="1200" b="0" kern="1200" dirty="0">
                  <a:solidFill>
                    <a:schemeClr val="accent4"/>
                  </a:solidFill>
                  <a:cs typeface="Arial" panose="020B0604020202020204" pitchFamily="34" charset="0"/>
                </a:rPr>
                <a:t>kein Knotenpunkt des Hoch- und Höchstspannungsnetzes</a:t>
              </a:r>
            </a:p>
            <a:p>
              <a:pPr marL="202067" indent="-202067" algn="just">
                <a:lnSpc>
                  <a:spcPct val="90000"/>
                </a:lnSpc>
                <a:buFont typeface="Wingdings" panose="05000000000000000000" pitchFamily="2" charset="2"/>
                <a:buChar char="§"/>
              </a:pPr>
              <a:r>
                <a:rPr lang="de-DE" sz="1200" b="0" kern="1200" dirty="0">
                  <a:solidFill>
                    <a:schemeClr val="accent4"/>
                  </a:solidFill>
                  <a:cs typeface="Arial" panose="020B0604020202020204" pitchFamily="34" charset="0"/>
                </a:rPr>
                <a:t>Erweiterung der Umspannwerk-Kapazitäten</a:t>
              </a:r>
            </a:p>
            <a:p>
              <a:pPr marL="202067" indent="-202067" algn="just">
                <a:lnSpc>
                  <a:spcPct val="90000"/>
                </a:lnSpc>
                <a:buFont typeface="Wingdings" panose="05000000000000000000" pitchFamily="2" charset="2"/>
                <a:buChar char="§"/>
              </a:pPr>
              <a:r>
                <a:rPr lang="de-DE" sz="1200" b="0" kern="1200" dirty="0">
                  <a:solidFill>
                    <a:schemeClr val="accent1"/>
                  </a:solidFill>
                  <a:cs typeface="Arial" panose="020B0604020202020204" pitchFamily="34" charset="0"/>
                </a:rPr>
                <a:t>Prognose: industrieller Wasserbedarf verdoppelt sich bis 2030</a:t>
              </a:r>
            </a:p>
            <a:p>
              <a:pPr marL="202067" indent="-202067" algn="just">
                <a:lnSpc>
                  <a:spcPct val="90000"/>
                </a:lnSpc>
                <a:buFont typeface="Wingdings" panose="05000000000000000000" pitchFamily="2" charset="2"/>
                <a:buChar char="§"/>
              </a:pPr>
              <a:r>
                <a:rPr lang="de-DE" sz="1200" b="0" kern="1200" dirty="0">
                  <a:solidFill>
                    <a:schemeClr val="accent1"/>
                  </a:solidFill>
                  <a:cs typeface="Arial" panose="020B0604020202020204" pitchFamily="34" charset="0"/>
                </a:rPr>
                <a:t>Ohne neues Wasserwerk werden die Kapazitäten nicht ausreichen</a:t>
              </a:r>
            </a:p>
            <a:p>
              <a:pPr algn="ctr">
                <a:lnSpc>
                  <a:spcPct val="90000"/>
                </a:lnSpc>
                <a:spcBef>
                  <a:spcPts val="427"/>
                </a:spcBef>
                <a:spcAft>
                  <a:spcPts val="845"/>
                </a:spcAft>
              </a:pPr>
              <a:r>
                <a:rPr lang="de-DE" sz="1095" kern="1200" dirty="0">
                  <a:solidFill>
                    <a:srgbClr val="70AD47"/>
                  </a:solidFill>
                  <a:latin typeface="Arial" panose="020B0604020202020204" pitchFamily="34" charset="0"/>
                  <a:ea typeface="Calibri" panose="020F0502020204030204" pitchFamily="34" charset="0"/>
                  <a:cs typeface="Arial" panose="020B0604020202020204" pitchFamily="34" charset="0"/>
                </a:rPr>
                <a:t> </a:t>
              </a:r>
              <a:endParaRPr lang="de-DE" sz="1095" dirty="0">
                <a:latin typeface="Arial" panose="020B0604020202020204" pitchFamily="34" charset="0"/>
                <a:ea typeface="Calibri" panose="020F0502020204030204" pitchFamily="34" charset="0"/>
                <a:cs typeface="Times New Roman (Textkörper CS)"/>
              </a:endParaRPr>
            </a:p>
          </p:txBody>
        </p:sp>
        <p:sp>
          <p:nvSpPr>
            <p:cNvPr id="22" name="Freihandform: Form 21">
              <a:extLst>
                <a:ext uri="{FF2B5EF4-FFF2-40B4-BE49-F238E27FC236}">
                  <a16:creationId xmlns:a16="http://schemas.microsoft.com/office/drawing/2014/main" id="{1C2125A0-CB1E-C2DA-80D4-29CAB589417F}"/>
                </a:ext>
              </a:extLst>
            </p:cNvPr>
            <p:cNvSpPr/>
            <p:nvPr/>
          </p:nvSpPr>
          <p:spPr>
            <a:xfrm>
              <a:off x="12465883" y="23146045"/>
              <a:ext cx="3779583" cy="649440"/>
            </a:xfrm>
            <a:custGeom>
              <a:avLst/>
              <a:gdLst>
                <a:gd name="connsiteX0" fmla="*/ 0 w 3779583"/>
                <a:gd name="connsiteY0" fmla="*/ 167283 h 1003680"/>
                <a:gd name="connsiteX1" fmla="*/ 167283 w 3779583"/>
                <a:gd name="connsiteY1" fmla="*/ 0 h 1003680"/>
                <a:gd name="connsiteX2" fmla="*/ 3612300 w 3779583"/>
                <a:gd name="connsiteY2" fmla="*/ 0 h 1003680"/>
                <a:gd name="connsiteX3" fmla="*/ 3779583 w 3779583"/>
                <a:gd name="connsiteY3" fmla="*/ 167283 h 1003680"/>
                <a:gd name="connsiteX4" fmla="*/ 3779583 w 3779583"/>
                <a:gd name="connsiteY4" fmla="*/ 836397 h 1003680"/>
                <a:gd name="connsiteX5" fmla="*/ 3612300 w 3779583"/>
                <a:gd name="connsiteY5" fmla="*/ 1003680 h 1003680"/>
                <a:gd name="connsiteX6" fmla="*/ 167283 w 3779583"/>
                <a:gd name="connsiteY6" fmla="*/ 1003680 h 1003680"/>
                <a:gd name="connsiteX7" fmla="*/ 0 w 3779583"/>
                <a:gd name="connsiteY7" fmla="*/ 836397 h 1003680"/>
                <a:gd name="connsiteX8" fmla="*/ 0 w 3779583"/>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9583" h="1003680">
                  <a:moveTo>
                    <a:pt x="0" y="167283"/>
                  </a:moveTo>
                  <a:cubicBezTo>
                    <a:pt x="0" y="74895"/>
                    <a:pt x="74895" y="0"/>
                    <a:pt x="167283" y="0"/>
                  </a:cubicBezTo>
                  <a:lnTo>
                    <a:pt x="3612300" y="0"/>
                  </a:lnTo>
                  <a:cubicBezTo>
                    <a:pt x="3704688" y="0"/>
                    <a:pt x="3779583" y="74895"/>
                    <a:pt x="3779583" y="167283"/>
                  </a:cubicBezTo>
                  <a:lnTo>
                    <a:pt x="3779583" y="836397"/>
                  </a:lnTo>
                  <a:cubicBezTo>
                    <a:pt x="3779583" y="928785"/>
                    <a:pt x="3704688" y="1003680"/>
                    <a:pt x="3612300" y="1003680"/>
                  </a:cubicBezTo>
                  <a:lnTo>
                    <a:pt x="167283" y="1003680"/>
                  </a:lnTo>
                  <a:cubicBezTo>
                    <a:pt x="74895" y="1003680"/>
                    <a:pt x="0" y="928785"/>
                    <a:pt x="0" y="836397"/>
                  </a:cubicBezTo>
                  <a:lnTo>
                    <a:pt x="0" y="167283"/>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5702" tIns="34651" rIns="135702" bIns="34651" numCol="1" spcCol="1270" anchor="ctr" anchorCtr="0">
              <a:noAutofit/>
            </a:bodyPr>
            <a:lstStyle/>
            <a:p>
              <a:pPr algn="just">
                <a:lnSpc>
                  <a:spcPct val="90000"/>
                </a:lnSpc>
                <a:spcBef>
                  <a:spcPts val="427"/>
                </a:spcBef>
                <a:spcAft>
                  <a:spcPts val="1008"/>
                </a:spcAft>
              </a:pPr>
              <a:r>
                <a:rPr lang="de-DE" sz="2828" kern="1200" dirty="0">
                  <a:solidFill>
                    <a:srgbClr val="000000"/>
                  </a:solidFill>
                  <a:ea typeface="Calibri" panose="020F0502020204030204" pitchFamily="34" charset="0"/>
                  <a:cs typeface="Arial" panose="020B0604020202020204" pitchFamily="34" charset="0"/>
                </a:rPr>
                <a:t>T</a:t>
              </a:r>
              <a:endParaRPr lang="de-DE" sz="2828" dirty="0">
                <a:ea typeface="Calibri" panose="020F0502020204030204" pitchFamily="34" charset="0"/>
                <a:cs typeface="Times New Roman (Textkörper CS)"/>
              </a:endParaRPr>
            </a:p>
          </p:txBody>
        </p:sp>
        <p:sp>
          <p:nvSpPr>
            <p:cNvPr id="23" name="Rechteck 22">
              <a:extLst>
                <a:ext uri="{FF2B5EF4-FFF2-40B4-BE49-F238E27FC236}">
                  <a16:creationId xmlns:a16="http://schemas.microsoft.com/office/drawing/2014/main" id="{0A739DEC-4E93-4F9D-4859-7D5531B45D7B}"/>
                </a:ext>
              </a:extLst>
            </p:cNvPr>
            <p:cNvSpPr/>
            <p:nvPr/>
          </p:nvSpPr>
          <p:spPr>
            <a:xfrm>
              <a:off x="209462" y="18544628"/>
              <a:ext cx="18531365" cy="8033057"/>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68" dirty="0"/>
            </a:p>
          </p:txBody>
        </p:sp>
      </p:grpSp>
      <p:sp>
        <p:nvSpPr>
          <p:cNvPr id="25" name="Inhaltsplatzhalter 1">
            <a:extLst>
              <a:ext uri="{FF2B5EF4-FFF2-40B4-BE49-F238E27FC236}">
                <a16:creationId xmlns:a16="http://schemas.microsoft.com/office/drawing/2014/main" id="{4EDCBBC1-2735-52FC-BCA5-D6DFC6E98A2D}"/>
              </a:ext>
            </a:extLst>
          </p:cNvPr>
          <p:cNvSpPr txBox="1">
            <a:spLocks/>
          </p:cNvSpPr>
          <p:nvPr/>
        </p:nvSpPr>
        <p:spPr>
          <a:xfrm>
            <a:off x="15779788" y="24473933"/>
            <a:ext cx="7098608" cy="100045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r>
              <a:rPr lang="de-DE" sz="3114" u="sng" dirty="0"/>
              <a:t>SWOT-Analyse Magdeburg</a:t>
            </a:r>
          </a:p>
        </p:txBody>
      </p:sp>
      <p:grpSp>
        <p:nvGrpSpPr>
          <p:cNvPr id="26" name="Gruppieren 25">
            <a:extLst>
              <a:ext uri="{FF2B5EF4-FFF2-40B4-BE49-F238E27FC236}">
                <a16:creationId xmlns:a16="http://schemas.microsoft.com/office/drawing/2014/main" id="{1887F1D7-9C82-2DE2-D0A5-CCEFEA343505}"/>
              </a:ext>
            </a:extLst>
          </p:cNvPr>
          <p:cNvGrpSpPr/>
          <p:nvPr/>
        </p:nvGrpSpPr>
        <p:grpSpPr>
          <a:xfrm>
            <a:off x="15437624" y="25276592"/>
            <a:ext cx="12995862" cy="6553454"/>
            <a:chOff x="20720132" y="18514263"/>
            <a:chExt cx="19189004" cy="9265420"/>
          </a:xfrm>
        </p:grpSpPr>
        <p:sp>
          <p:nvSpPr>
            <p:cNvPr id="27" name="Freihandform: Form 26">
              <a:extLst>
                <a:ext uri="{FF2B5EF4-FFF2-40B4-BE49-F238E27FC236}">
                  <a16:creationId xmlns:a16="http://schemas.microsoft.com/office/drawing/2014/main" id="{F2F3F82D-576F-2B0D-899E-53C264CC8DF1}"/>
                </a:ext>
              </a:extLst>
            </p:cNvPr>
            <p:cNvSpPr/>
            <p:nvPr/>
          </p:nvSpPr>
          <p:spPr>
            <a:xfrm>
              <a:off x="21216804" y="18696526"/>
              <a:ext cx="8751919" cy="6131974"/>
            </a:xfrm>
            <a:custGeom>
              <a:avLst/>
              <a:gdLst>
                <a:gd name="connsiteX0" fmla="*/ 0 w 5399405"/>
                <a:gd name="connsiteY0" fmla="*/ 0 h 5355000"/>
                <a:gd name="connsiteX1" fmla="*/ 5399405 w 5399405"/>
                <a:gd name="connsiteY1" fmla="*/ 0 h 5355000"/>
                <a:gd name="connsiteX2" fmla="*/ 5399405 w 5399405"/>
                <a:gd name="connsiteY2" fmla="*/ 5355000 h 5355000"/>
                <a:gd name="connsiteX3" fmla="*/ 0 w 5399405"/>
                <a:gd name="connsiteY3" fmla="*/ 5355000 h 5355000"/>
                <a:gd name="connsiteX4" fmla="*/ 0 w 5399405"/>
                <a:gd name="connsiteY4" fmla="*/ 0 h 53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405" h="5355000">
                  <a:moveTo>
                    <a:pt x="0" y="0"/>
                  </a:moveTo>
                  <a:lnTo>
                    <a:pt x="5399405" y="0"/>
                  </a:lnTo>
                  <a:lnTo>
                    <a:pt x="5399405" y="5355000"/>
                  </a:lnTo>
                  <a:lnTo>
                    <a:pt x="0" y="535500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00" tIns="500879" rIns="296400" bIns="60369" numCol="1" spcCol="1270" anchor="t" anchorCtr="0">
              <a:noAutofit/>
            </a:bodyPr>
            <a:lstStyle/>
            <a:p>
              <a:pPr marL="178204" indent="-202067" algn="just">
                <a:lnSpc>
                  <a:spcPct val="90000"/>
                </a:lnSpc>
                <a:buFont typeface="Wingdings" panose="05000000000000000000" pitchFamily="2" charset="2"/>
                <a:buChar char="§"/>
              </a:pPr>
              <a:r>
                <a:rPr lang="de-DE" sz="1200" b="0" kern="1200" dirty="0">
                  <a:solidFill>
                    <a:srgbClr val="833C0B"/>
                  </a:solidFill>
                  <a:ea typeface="Times New Roman" panose="02020603050405020304" pitchFamily="18" charset="0"/>
                  <a:cs typeface="Arial" panose="020B0604020202020204" pitchFamily="34" charset="0"/>
                </a:rPr>
                <a:t>High-Tech-Park bei Magdeburg mit sehr großen Flächen</a:t>
              </a:r>
              <a:endParaRPr lang="de-DE" sz="1200" b="0" dirty="0">
                <a:ea typeface="Calibri" panose="020F0502020204030204" pitchFamily="34" charset="0"/>
                <a:cs typeface="Times New Roman (Textkörper CS)"/>
              </a:endParaRPr>
            </a:p>
            <a:p>
              <a:pPr marL="178204" indent="-202067" algn="just">
                <a:lnSpc>
                  <a:spcPct val="90000"/>
                </a:lnSpc>
                <a:buFont typeface="Wingdings" panose="05000000000000000000" pitchFamily="2" charset="2"/>
                <a:buChar char="§"/>
              </a:pPr>
              <a:r>
                <a:rPr lang="de-DE" sz="1200" b="0" kern="1200" dirty="0">
                  <a:solidFill>
                    <a:srgbClr val="833C0B"/>
                  </a:solidFill>
                  <a:ea typeface="Times New Roman" panose="02020603050405020304" pitchFamily="18" charset="0"/>
                  <a:cs typeface="Arial" panose="020B0604020202020204" pitchFamily="34" charset="0"/>
                </a:rPr>
                <a:t>Große Industriegebiete entwickeln sich in Sachsen-Anhalt</a:t>
              </a:r>
              <a:endParaRPr lang="de-DE" sz="1200" b="0" dirty="0">
                <a:ea typeface="Calibri" panose="020F0502020204030204" pitchFamily="34" charset="0"/>
                <a:cs typeface="Times New Roman (Textkörper CS)"/>
              </a:endParaRPr>
            </a:p>
            <a:p>
              <a:pPr marL="202067" indent="-202067" algn="just">
                <a:lnSpc>
                  <a:spcPct val="90000"/>
                </a:lnSpc>
                <a:buFont typeface="Wingdings" panose="05000000000000000000" pitchFamily="2" charset="2"/>
                <a:buChar char="§"/>
                <a:tabLst>
                  <a:tab pos="161651" algn="l"/>
                </a:tabLst>
              </a:pPr>
              <a:r>
                <a:rPr lang="de-DE" sz="1200" b="0" dirty="0">
                  <a:solidFill>
                    <a:srgbClr val="FFC000"/>
                  </a:solidFill>
                  <a:cs typeface="Arial" panose="020B0604020202020204" pitchFamily="34" charset="0"/>
                </a:rPr>
                <a:t>Eigenes Höchstspannungs-Umspannwerk für High-Tech-Park geplant</a:t>
              </a:r>
            </a:p>
            <a:p>
              <a:pPr marL="202067" indent="-202067" algn="just">
                <a:lnSpc>
                  <a:spcPct val="90000"/>
                </a:lnSpc>
                <a:buFont typeface="Wingdings" panose="05000000000000000000" pitchFamily="2" charset="2"/>
                <a:buChar char="§"/>
                <a:tabLst>
                  <a:tab pos="161651" algn="l"/>
                </a:tabLst>
              </a:pPr>
              <a:r>
                <a:rPr lang="de-DE" sz="1200" b="0" dirty="0">
                  <a:solidFill>
                    <a:srgbClr val="FFC000"/>
                  </a:solidFill>
                  <a:cs typeface="Arial" panose="020B0604020202020204" pitchFamily="34" charset="0"/>
                </a:rPr>
                <a:t>fünf Höchstspannungstrassen im Raum Magdeburg</a:t>
              </a:r>
            </a:p>
            <a:p>
              <a:pPr marL="202067" indent="-202067" algn="just">
                <a:lnSpc>
                  <a:spcPct val="90000"/>
                </a:lnSpc>
                <a:buFont typeface="Wingdings" panose="05000000000000000000" pitchFamily="2" charset="2"/>
                <a:buChar char="§"/>
                <a:tabLst>
                  <a:tab pos="161651" algn="l"/>
                </a:tabLst>
              </a:pPr>
              <a:r>
                <a:rPr lang="de-DE" sz="1200" b="0" dirty="0">
                  <a:solidFill>
                    <a:srgbClr val="FFC000"/>
                  </a:solidFill>
                  <a:cs typeface="Arial" panose="020B0604020202020204" pitchFamily="34" charset="0"/>
                </a:rPr>
                <a:t>Windstrom wird direkt von der Ostsee bezogen</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Wasserquelle durch künstliche Anreicherung steuerbar</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Wasserverbrauch vergleichsweise gering (1/3 Dresdens)</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Intel-Abwasser wird Stadtnetz durch Firmeneigene Aufbereitung planmäßig nicht belasten</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Abwassernetz für den restlichen High-Tech-Park gerüstet</a:t>
              </a:r>
            </a:p>
            <a:p>
              <a:pPr marL="202067" indent="-202067" algn="just">
                <a:lnSpc>
                  <a:spcPct val="90000"/>
                </a:lnSpc>
                <a:buFont typeface="Wingdings" panose="05000000000000000000" pitchFamily="2" charset="2"/>
                <a:buChar char="§"/>
                <a:tabLst>
                  <a:tab pos="161651" algn="l"/>
                </a:tabLst>
              </a:pPr>
              <a:r>
                <a:rPr lang="de-DE" sz="1200" b="0" kern="1200" dirty="0">
                  <a:solidFill>
                    <a:srgbClr val="595959"/>
                  </a:solidFill>
                  <a:cs typeface="Arial" panose="020B0604020202020204" pitchFamily="34" charset="0"/>
                </a:rPr>
                <a:t>große Ansammlung von Erdgaspipelines westlich Magdeburgs</a:t>
              </a:r>
            </a:p>
            <a:p>
              <a:pPr marL="202067" indent="-202067" algn="just">
                <a:lnSpc>
                  <a:spcPct val="90000"/>
                </a:lnSpc>
                <a:buFont typeface="Wingdings" panose="05000000000000000000" pitchFamily="2" charset="2"/>
                <a:buChar char="§"/>
                <a:tabLst>
                  <a:tab pos="161651" algn="l"/>
                </a:tabLst>
              </a:pPr>
              <a:r>
                <a:rPr lang="de-DE" sz="1200" b="0" kern="1200" dirty="0">
                  <a:solidFill>
                    <a:srgbClr val="595959"/>
                  </a:solidFill>
                  <a:cs typeface="Arial" panose="020B0604020202020204" pitchFamily="34" charset="0"/>
                </a:rPr>
                <a:t>Zukünftig national wichtiger Wasserstoffknotenpunkt zwischen Ost und West im "European Hydrogen Backbone"</a:t>
              </a:r>
            </a:p>
            <a:p>
              <a:pPr marL="178204" indent="-202067" algn="just">
                <a:lnSpc>
                  <a:spcPct val="90000"/>
                </a:lnSpc>
                <a:buFont typeface="Wingdings" panose="05000000000000000000" pitchFamily="2" charset="2"/>
                <a:buChar char="§"/>
              </a:pPr>
              <a:r>
                <a:rPr lang="de-DE" sz="1200" b="0" dirty="0">
                  <a:solidFill>
                    <a:srgbClr val="00712E"/>
                  </a:solidFill>
                  <a:cs typeface="Arial" panose="020B0604020202020204" pitchFamily="34" charset="0"/>
                </a:rPr>
                <a:t>Erreichbarkeit für Pendler sehr gut durch die A2 und  A14</a:t>
              </a:r>
            </a:p>
            <a:p>
              <a:pPr marL="178204" indent="-202067" algn="just">
                <a:lnSpc>
                  <a:spcPct val="90000"/>
                </a:lnSpc>
                <a:buFont typeface="Wingdings" panose="05000000000000000000" pitchFamily="2" charset="2"/>
                <a:buChar char="§"/>
              </a:pPr>
              <a:r>
                <a:rPr lang="de-DE" sz="1200" b="0" dirty="0">
                  <a:solidFill>
                    <a:srgbClr val="00712E"/>
                  </a:solidFill>
                  <a:cs typeface="Arial" panose="020B0604020202020204" pitchFamily="34" charset="0"/>
                </a:rPr>
                <a:t>ca. 1h Fahrt zu Europas drittgrößtem Luftfrachtflughafen Leipzig/Halle und nahezu jedem Landkreis Sachsen-Anhalts</a:t>
              </a:r>
            </a:p>
            <a:p>
              <a:pPr marL="178204" indent="-202067" algn="just">
                <a:lnSpc>
                  <a:spcPct val="90000"/>
                </a:lnSpc>
                <a:buFont typeface="Wingdings" panose="05000000000000000000" pitchFamily="2" charset="2"/>
                <a:buChar char="§"/>
              </a:pPr>
              <a:r>
                <a:rPr lang="de-DE" sz="1200" b="0" dirty="0">
                  <a:solidFill>
                    <a:srgbClr val="00712E"/>
                  </a:solidFill>
                  <a:cs typeface="Arial" panose="020B0604020202020204" pitchFamily="34" charset="0"/>
                </a:rPr>
                <a:t>Intel unterstützt Finanzierung von Bildung und Forschung (z.B. </a:t>
              </a:r>
              <a:r>
                <a:rPr lang="de-DE" sz="1200" b="0" dirty="0" err="1">
                  <a:solidFill>
                    <a:srgbClr val="00712E"/>
                  </a:solidFill>
                  <a:cs typeface="Arial" panose="020B0604020202020204" pitchFamily="34" charset="0"/>
                </a:rPr>
                <a:t>OvG</a:t>
              </a:r>
              <a:r>
                <a:rPr lang="de-DE" sz="1200" b="0" dirty="0">
                  <a:solidFill>
                    <a:srgbClr val="00712E"/>
                  </a:solidFill>
                  <a:cs typeface="Arial" panose="020B0604020202020204" pitchFamily="34" charset="0"/>
                </a:rPr>
                <a:t>-Universität)</a:t>
              </a:r>
            </a:p>
            <a:p>
              <a:pPr marL="178204" indent="-202067" algn="just">
                <a:lnSpc>
                  <a:spcPct val="90000"/>
                </a:lnSpc>
                <a:buFont typeface="Wingdings" panose="05000000000000000000" pitchFamily="2" charset="2"/>
                <a:buChar char="§"/>
              </a:pPr>
              <a:r>
                <a:rPr lang="de-DE" sz="1200" b="0" dirty="0">
                  <a:solidFill>
                    <a:srgbClr val="00712E"/>
                  </a:solidFill>
                  <a:cs typeface="Arial" panose="020B0604020202020204" pitchFamily="34" charset="0"/>
                </a:rPr>
                <a:t>Gute Entsorgungsinfrastruktur von Remondis und SUC mit laufenden Ausbauprojekten</a:t>
              </a:r>
            </a:p>
            <a:p>
              <a:pPr marL="178204" indent="-202067" algn="just">
                <a:lnSpc>
                  <a:spcPct val="90000"/>
                </a:lnSpc>
                <a:buFont typeface="Wingdings" panose="05000000000000000000" pitchFamily="2" charset="2"/>
                <a:buChar char="§"/>
              </a:pPr>
              <a:r>
                <a:rPr lang="de-DE" sz="1200" b="0" dirty="0">
                  <a:solidFill>
                    <a:srgbClr val="C00000"/>
                  </a:solidFill>
                  <a:cs typeface="Arial" panose="020B0604020202020204" pitchFamily="34" charset="0"/>
                </a:rPr>
                <a:t>Regionale Chemieindustrie ein großer Vorteil für großen Chemikalienbedarf der</a:t>
              </a:r>
            </a:p>
            <a:p>
              <a:pPr algn="just">
                <a:lnSpc>
                  <a:spcPct val="90000"/>
                </a:lnSpc>
              </a:pPr>
              <a:r>
                <a:rPr lang="de-DE" sz="1200" b="0" dirty="0">
                  <a:solidFill>
                    <a:srgbClr val="C00000"/>
                  </a:solidFill>
                  <a:cs typeface="Arial" panose="020B0604020202020204" pitchFamily="34" charset="0"/>
                </a:rPr>
                <a:t>      Halbleiterindustrie</a:t>
              </a:r>
            </a:p>
            <a:p>
              <a:pPr marL="178204" indent="-202067" algn="just">
                <a:lnSpc>
                  <a:spcPct val="90000"/>
                </a:lnSpc>
                <a:buFont typeface="Wingdings" panose="05000000000000000000" pitchFamily="2" charset="2"/>
                <a:buChar char="§"/>
              </a:pPr>
              <a:r>
                <a:rPr lang="de-DE" sz="1200" b="0" dirty="0">
                  <a:solidFill>
                    <a:srgbClr val="C00000"/>
                  </a:solidFill>
                  <a:cs typeface="Arial" panose="020B0604020202020204" pitchFamily="34" charset="0"/>
                </a:rPr>
                <a:t>branchenerfahrene Betreiberfirmen der Chemieindustrie vor Ort</a:t>
              </a:r>
            </a:p>
            <a:p>
              <a:pPr marL="178204" indent="-202067" algn="just">
                <a:lnSpc>
                  <a:spcPct val="90000"/>
                </a:lnSpc>
                <a:buFont typeface="Wingdings" panose="05000000000000000000" pitchFamily="2" charset="2"/>
                <a:buChar char="§"/>
              </a:pPr>
              <a:r>
                <a:rPr lang="de-DE" sz="1200" b="0" dirty="0">
                  <a:solidFill>
                    <a:srgbClr val="C00000"/>
                  </a:solidFill>
                  <a:ea typeface="Times New Roman" panose="02020603050405020304" pitchFamily="18" charset="0"/>
                  <a:cs typeface="Arial" panose="020B0604020202020204" pitchFamily="34" charset="0"/>
                </a:rPr>
                <a:t>Halbleiterlogistiker Avnet plant große Umschlagfläche bei Bernburg zu errichten</a:t>
              </a:r>
              <a:endParaRPr lang="de-DE" sz="1200" b="0" dirty="0">
                <a:ea typeface="Calibri" panose="020F0502020204030204" pitchFamily="34" charset="0"/>
                <a:cs typeface="Times New Roman (Textkörper CS)"/>
              </a:endParaRPr>
            </a:p>
            <a:p>
              <a:pPr algn="l">
                <a:lnSpc>
                  <a:spcPct val="90000"/>
                </a:lnSpc>
                <a:spcBef>
                  <a:spcPts val="427"/>
                </a:spcBef>
                <a:spcAft>
                  <a:spcPts val="845"/>
                </a:spcAft>
              </a:pPr>
              <a:r>
                <a:rPr lang="de-DE" sz="1272" kern="1200" dirty="0">
                  <a:solidFill>
                    <a:srgbClr val="C00000"/>
                  </a:solidFill>
                  <a:ea typeface="Calibri" panose="020F0502020204030204" pitchFamily="34" charset="0"/>
                  <a:cs typeface="Arial" panose="020B0604020202020204" pitchFamily="34" charset="0"/>
                </a:rPr>
                <a:t> </a:t>
              </a:r>
              <a:endParaRPr lang="de-DE" sz="1272" dirty="0">
                <a:ea typeface="Calibri" panose="020F0502020204030204" pitchFamily="34" charset="0"/>
                <a:cs typeface="Times New Roman (Textkörper CS)"/>
              </a:endParaRPr>
            </a:p>
          </p:txBody>
        </p:sp>
        <p:sp>
          <p:nvSpPr>
            <p:cNvPr id="32" name="Freihandform: Form 31">
              <a:extLst>
                <a:ext uri="{FF2B5EF4-FFF2-40B4-BE49-F238E27FC236}">
                  <a16:creationId xmlns:a16="http://schemas.microsoft.com/office/drawing/2014/main" id="{56456D3D-6ADB-66C1-D0CD-E100389EF541}"/>
                </a:ext>
              </a:extLst>
            </p:cNvPr>
            <p:cNvSpPr/>
            <p:nvPr/>
          </p:nvSpPr>
          <p:spPr>
            <a:xfrm>
              <a:off x="21401881" y="18632014"/>
              <a:ext cx="3779583" cy="647943"/>
            </a:xfrm>
            <a:custGeom>
              <a:avLst/>
              <a:gdLst>
                <a:gd name="connsiteX0" fmla="*/ 0 w 3779583"/>
                <a:gd name="connsiteY0" fmla="*/ 167283 h 1003680"/>
                <a:gd name="connsiteX1" fmla="*/ 167283 w 3779583"/>
                <a:gd name="connsiteY1" fmla="*/ 0 h 1003680"/>
                <a:gd name="connsiteX2" fmla="*/ 3612300 w 3779583"/>
                <a:gd name="connsiteY2" fmla="*/ 0 h 1003680"/>
                <a:gd name="connsiteX3" fmla="*/ 3779583 w 3779583"/>
                <a:gd name="connsiteY3" fmla="*/ 167283 h 1003680"/>
                <a:gd name="connsiteX4" fmla="*/ 3779583 w 3779583"/>
                <a:gd name="connsiteY4" fmla="*/ 836397 h 1003680"/>
                <a:gd name="connsiteX5" fmla="*/ 3612300 w 3779583"/>
                <a:gd name="connsiteY5" fmla="*/ 1003680 h 1003680"/>
                <a:gd name="connsiteX6" fmla="*/ 167283 w 3779583"/>
                <a:gd name="connsiteY6" fmla="*/ 1003680 h 1003680"/>
                <a:gd name="connsiteX7" fmla="*/ 0 w 3779583"/>
                <a:gd name="connsiteY7" fmla="*/ 836397 h 1003680"/>
                <a:gd name="connsiteX8" fmla="*/ 0 w 3779583"/>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9583" h="1003680">
                  <a:moveTo>
                    <a:pt x="0" y="167283"/>
                  </a:moveTo>
                  <a:cubicBezTo>
                    <a:pt x="0" y="74895"/>
                    <a:pt x="74895" y="0"/>
                    <a:pt x="167283" y="0"/>
                  </a:cubicBezTo>
                  <a:lnTo>
                    <a:pt x="3612300" y="0"/>
                  </a:lnTo>
                  <a:cubicBezTo>
                    <a:pt x="3704688" y="0"/>
                    <a:pt x="3779583" y="74895"/>
                    <a:pt x="3779583" y="167283"/>
                  </a:cubicBezTo>
                  <a:lnTo>
                    <a:pt x="3779583" y="836397"/>
                  </a:lnTo>
                  <a:cubicBezTo>
                    <a:pt x="3779583" y="928785"/>
                    <a:pt x="3704688" y="1003680"/>
                    <a:pt x="3612300" y="1003680"/>
                  </a:cubicBezTo>
                  <a:lnTo>
                    <a:pt x="167283" y="1003680"/>
                  </a:lnTo>
                  <a:cubicBezTo>
                    <a:pt x="74895" y="1003680"/>
                    <a:pt x="0" y="928785"/>
                    <a:pt x="0" y="836397"/>
                  </a:cubicBezTo>
                  <a:lnTo>
                    <a:pt x="0" y="167283"/>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5702" tIns="34651" rIns="135702" bIns="34651" numCol="1" spcCol="1270" anchor="ctr" anchorCtr="0">
              <a:noAutofit/>
            </a:bodyPr>
            <a:lstStyle/>
            <a:p>
              <a:pPr algn="just">
                <a:lnSpc>
                  <a:spcPct val="90000"/>
                </a:lnSpc>
                <a:spcBef>
                  <a:spcPts val="427"/>
                </a:spcBef>
                <a:spcAft>
                  <a:spcPts val="1008"/>
                </a:spcAft>
              </a:pPr>
              <a:r>
                <a:rPr lang="de-DE" sz="2828" kern="1200" dirty="0">
                  <a:solidFill>
                    <a:srgbClr val="000000"/>
                  </a:solidFill>
                  <a:ea typeface="Calibri" panose="020F0502020204030204" pitchFamily="34" charset="0"/>
                  <a:cs typeface="Arial" panose="020B0604020202020204" pitchFamily="34" charset="0"/>
                </a:rPr>
                <a:t>S</a:t>
              </a:r>
              <a:endParaRPr lang="de-DE" sz="2828" dirty="0">
                <a:ea typeface="Calibri" panose="020F0502020204030204" pitchFamily="34" charset="0"/>
                <a:cs typeface="Times New Roman (Textkörper CS)"/>
              </a:endParaRPr>
            </a:p>
          </p:txBody>
        </p:sp>
        <p:sp>
          <p:nvSpPr>
            <p:cNvPr id="34" name="Freihandform: Form 33">
              <a:extLst>
                <a:ext uri="{FF2B5EF4-FFF2-40B4-BE49-F238E27FC236}">
                  <a16:creationId xmlns:a16="http://schemas.microsoft.com/office/drawing/2014/main" id="{2BC7577A-720E-D7CA-D8DB-A9684007F2EE}"/>
                </a:ext>
              </a:extLst>
            </p:cNvPr>
            <p:cNvSpPr/>
            <p:nvPr/>
          </p:nvSpPr>
          <p:spPr>
            <a:xfrm>
              <a:off x="21216804" y="25096960"/>
              <a:ext cx="8751919" cy="2361416"/>
            </a:xfrm>
            <a:custGeom>
              <a:avLst/>
              <a:gdLst>
                <a:gd name="connsiteX0" fmla="*/ 0 w 5399405"/>
                <a:gd name="connsiteY0" fmla="*/ 0 h 1981350"/>
                <a:gd name="connsiteX1" fmla="*/ 5399405 w 5399405"/>
                <a:gd name="connsiteY1" fmla="*/ 0 h 1981350"/>
                <a:gd name="connsiteX2" fmla="*/ 5399405 w 5399405"/>
                <a:gd name="connsiteY2" fmla="*/ 1981350 h 1981350"/>
                <a:gd name="connsiteX3" fmla="*/ 0 w 5399405"/>
                <a:gd name="connsiteY3" fmla="*/ 1981350 h 1981350"/>
                <a:gd name="connsiteX4" fmla="*/ 0 w 539940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405" h="1981350">
                  <a:moveTo>
                    <a:pt x="0" y="0"/>
                  </a:moveTo>
                  <a:lnTo>
                    <a:pt x="5399405" y="0"/>
                  </a:lnTo>
                  <a:lnTo>
                    <a:pt x="5399405" y="1981350"/>
                  </a:lnTo>
                  <a:lnTo>
                    <a:pt x="0" y="198135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00" tIns="500879" rIns="296400" bIns="60369" numCol="1" spcCol="1270" anchor="t" anchorCtr="0">
              <a:noAutofit/>
            </a:bodyPr>
            <a:lstStyle/>
            <a:p>
              <a:pPr marL="202067" indent="-202067" algn="just">
                <a:lnSpc>
                  <a:spcPct val="90000"/>
                </a:lnSpc>
                <a:buFont typeface="Wingdings" panose="05000000000000000000" pitchFamily="2" charset="2"/>
                <a:buChar char="§"/>
                <a:tabLst>
                  <a:tab pos="161651" algn="l"/>
                </a:tabLst>
              </a:pPr>
              <a:r>
                <a:rPr lang="de-DE" sz="1200" b="0" kern="1200" dirty="0">
                  <a:solidFill>
                    <a:srgbClr val="833C0B"/>
                  </a:solidFill>
                  <a:ea typeface="Times New Roman" panose="02020603050405020304" pitchFamily="18" charset="0"/>
                  <a:cs typeface="Arial" panose="020B0604020202020204" pitchFamily="34" charset="0"/>
                </a:rPr>
                <a:t>Keine Freiflächen mit Anbindung an bestehende Halbleiterindustrie</a:t>
              </a:r>
              <a:endParaRPr lang="de-DE" sz="1200" b="0" dirty="0">
                <a:ea typeface="Calibri" panose="020F0502020204030204" pitchFamily="34" charset="0"/>
                <a:cs typeface="Times New Roman (Textkörper CS)"/>
              </a:endParaRP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Versorgung durch einzelnes Wasserwerk</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Ersatzversorgung mit lediglich 1/4 der Aufbereitungskapazität</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aktuell kein feststehendes Versorgungskonzept für Intel</a:t>
              </a:r>
            </a:p>
            <a:p>
              <a:pPr marL="202067" indent="-202067" algn="just">
                <a:lnSpc>
                  <a:spcPct val="90000"/>
                </a:lnSpc>
                <a:buFont typeface="Wingdings" panose="05000000000000000000" pitchFamily="2" charset="2"/>
                <a:buChar char="§"/>
                <a:tabLst>
                  <a:tab pos="161651" algn="l"/>
                </a:tabLst>
              </a:pPr>
              <a:r>
                <a:rPr lang="de-DE" sz="1200" b="0" kern="1200" dirty="0">
                  <a:solidFill>
                    <a:srgbClr val="595959"/>
                  </a:solidFill>
                  <a:ea typeface="Times New Roman" panose="02020603050405020304" pitchFamily="18" charset="0"/>
                  <a:cs typeface="Arial" panose="020B0604020202020204" pitchFamily="34" charset="0"/>
                </a:rPr>
                <a:t>Neubau der Wasserstoff-Pipeline nötig</a:t>
              </a:r>
              <a:endParaRPr lang="de-DE" sz="1200" b="0" dirty="0">
                <a:ea typeface="Calibri" panose="020F0502020204030204" pitchFamily="34" charset="0"/>
                <a:cs typeface="Times New Roman (Textkörper CS)"/>
              </a:endParaRPr>
            </a:p>
            <a:p>
              <a:pPr marL="202067" indent="-202067" algn="just">
                <a:lnSpc>
                  <a:spcPct val="90000"/>
                </a:lnSpc>
                <a:buFont typeface="Wingdings" panose="05000000000000000000" pitchFamily="2" charset="2"/>
                <a:buChar char="§"/>
                <a:tabLst>
                  <a:tab pos="161651" algn="l"/>
                </a:tabLst>
              </a:pPr>
              <a:r>
                <a:rPr lang="de-DE" sz="1200" b="0" kern="1200" dirty="0">
                  <a:solidFill>
                    <a:srgbClr val="595959"/>
                  </a:solidFill>
                  <a:ea typeface="Calibri" panose="020F0502020204030204" pitchFamily="34" charset="0"/>
                  <a:cs typeface="Arial" panose="020B0604020202020204" pitchFamily="34" charset="0"/>
                </a:rPr>
                <a:t>regionale Zuliefererumgebung kaum entwickelt</a:t>
              </a:r>
              <a:endParaRPr lang="de-DE" sz="1200" b="0" dirty="0">
                <a:ea typeface="Calibri" panose="020F0502020204030204" pitchFamily="34" charset="0"/>
                <a:cs typeface="Times New Roman (Textkörper CS)"/>
              </a:endParaRPr>
            </a:p>
          </p:txBody>
        </p:sp>
        <p:sp>
          <p:nvSpPr>
            <p:cNvPr id="35" name="Freihandform: Form 34">
              <a:extLst>
                <a:ext uri="{FF2B5EF4-FFF2-40B4-BE49-F238E27FC236}">
                  <a16:creationId xmlns:a16="http://schemas.microsoft.com/office/drawing/2014/main" id="{1F0FEB95-319D-392E-820C-4DECD3794063}"/>
                </a:ext>
              </a:extLst>
            </p:cNvPr>
            <p:cNvSpPr/>
            <p:nvPr/>
          </p:nvSpPr>
          <p:spPr>
            <a:xfrm>
              <a:off x="21381905" y="25037013"/>
              <a:ext cx="3779583" cy="648741"/>
            </a:xfrm>
            <a:custGeom>
              <a:avLst/>
              <a:gdLst>
                <a:gd name="connsiteX0" fmla="*/ 0 w 3779583"/>
                <a:gd name="connsiteY0" fmla="*/ 167283 h 1003680"/>
                <a:gd name="connsiteX1" fmla="*/ 167283 w 3779583"/>
                <a:gd name="connsiteY1" fmla="*/ 0 h 1003680"/>
                <a:gd name="connsiteX2" fmla="*/ 3612300 w 3779583"/>
                <a:gd name="connsiteY2" fmla="*/ 0 h 1003680"/>
                <a:gd name="connsiteX3" fmla="*/ 3779583 w 3779583"/>
                <a:gd name="connsiteY3" fmla="*/ 167283 h 1003680"/>
                <a:gd name="connsiteX4" fmla="*/ 3779583 w 3779583"/>
                <a:gd name="connsiteY4" fmla="*/ 836397 h 1003680"/>
                <a:gd name="connsiteX5" fmla="*/ 3612300 w 3779583"/>
                <a:gd name="connsiteY5" fmla="*/ 1003680 h 1003680"/>
                <a:gd name="connsiteX6" fmla="*/ 167283 w 3779583"/>
                <a:gd name="connsiteY6" fmla="*/ 1003680 h 1003680"/>
                <a:gd name="connsiteX7" fmla="*/ 0 w 3779583"/>
                <a:gd name="connsiteY7" fmla="*/ 836397 h 1003680"/>
                <a:gd name="connsiteX8" fmla="*/ 0 w 3779583"/>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9583" h="1003680">
                  <a:moveTo>
                    <a:pt x="0" y="167283"/>
                  </a:moveTo>
                  <a:cubicBezTo>
                    <a:pt x="0" y="74895"/>
                    <a:pt x="74895" y="0"/>
                    <a:pt x="167283" y="0"/>
                  </a:cubicBezTo>
                  <a:lnTo>
                    <a:pt x="3612300" y="0"/>
                  </a:lnTo>
                  <a:cubicBezTo>
                    <a:pt x="3704688" y="0"/>
                    <a:pt x="3779583" y="74895"/>
                    <a:pt x="3779583" y="167283"/>
                  </a:cubicBezTo>
                  <a:lnTo>
                    <a:pt x="3779583" y="836397"/>
                  </a:lnTo>
                  <a:cubicBezTo>
                    <a:pt x="3779583" y="928785"/>
                    <a:pt x="3704688" y="1003680"/>
                    <a:pt x="3612300" y="1003680"/>
                  </a:cubicBezTo>
                  <a:lnTo>
                    <a:pt x="167283" y="1003680"/>
                  </a:lnTo>
                  <a:cubicBezTo>
                    <a:pt x="74895" y="1003680"/>
                    <a:pt x="0" y="928785"/>
                    <a:pt x="0" y="836397"/>
                  </a:cubicBezTo>
                  <a:lnTo>
                    <a:pt x="0" y="167283"/>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5702" tIns="34651" rIns="135702" bIns="34651" numCol="1" spcCol="1270" anchor="ctr" anchorCtr="0">
              <a:noAutofit/>
            </a:bodyPr>
            <a:lstStyle/>
            <a:p>
              <a:pPr algn="just">
                <a:lnSpc>
                  <a:spcPct val="90000"/>
                </a:lnSpc>
                <a:spcBef>
                  <a:spcPts val="427"/>
                </a:spcBef>
                <a:spcAft>
                  <a:spcPts val="1008"/>
                </a:spcAft>
              </a:pPr>
              <a:r>
                <a:rPr lang="de-DE" sz="2828" kern="1200" dirty="0">
                  <a:solidFill>
                    <a:srgbClr val="000000"/>
                  </a:solidFill>
                  <a:ea typeface="Calibri" panose="020F0502020204030204" pitchFamily="34" charset="0"/>
                  <a:cs typeface="Arial" panose="020B0604020202020204" pitchFamily="34" charset="0"/>
                </a:rPr>
                <a:t>W</a:t>
              </a:r>
              <a:endParaRPr lang="de-DE" sz="2828" dirty="0">
                <a:ea typeface="Calibri" panose="020F0502020204030204" pitchFamily="34" charset="0"/>
                <a:cs typeface="Times New Roman (Textkörper CS)"/>
              </a:endParaRPr>
            </a:p>
          </p:txBody>
        </p:sp>
        <p:sp>
          <p:nvSpPr>
            <p:cNvPr id="36" name="Rechteck 35">
              <a:extLst>
                <a:ext uri="{FF2B5EF4-FFF2-40B4-BE49-F238E27FC236}">
                  <a16:creationId xmlns:a16="http://schemas.microsoft.com/office/drawing/2014/main" id="{77D93B5C-C8D1-CC5B-40C4-B2C6259A72EA}"/>
                </a:ext>
              </a:extLst>
            </p:cNvPr>
            <p:cNvSpPr/>
            <p:nvPr/>
          </p:nvSpPr>
          <p:spPr>
            <a:xfrm>
              <a:off x="20720132" y="18514263"/>
              <a:ext cx="19189004" cy="9265420"/>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068" dirty="0"/>
            </a:p>
          </p:txBody>
        </p:sp>
        <p:sp>
          <p:nvSpPr>
            <p:cNvPr id="37" name="Freihandform: Form 36">
              <a:extLst>
                <a:ext uri="{FF2B5EF4-FFF2-40B4-BE49-F238E27FC236}">
                  <a16:creationId xmlns:a16="http://schemas.microsoft.com/office/drawing/2014/main" id="{9BDFA38D-A90E-45EB-F91B-5B4B53F10492}"/>
                </a:ext>
              </a:extLst>
            </p:cNvPr>
            <p:cNvSpPr/>
            <p:nvPr/>
          </p:nvSpPr>
          <p:spPr>
            <a:xfrm>
              <a:off x="30274896" y="18691163"/>
              <a:ext cx="9131320" cy="5513725"/>
            </a:xfrm>
            <a:custGeom>
              <a:avLst/>
              <a:gdLst>
                <a:gd name="connsiteX0" fmla="*/ 0 w 5399405"/>
                <a:gd name="connsiteY0" fmla="*/ 0 h 5355000"/>
                <a:gd name="connsiteX1" fmla="*/ 5399405 w 5399405"/>
                <a:gd name="connsiteY1" fmla="*/ 0 h 5355000"/>
                <a:gd name="connsiteX2" fmla="*/ 5399405 w 5399405"/>
                <a:gd name="connsiteY2" fmla="*/ 5355000 h 5355000"/>
                <a:gd name="connsiteX3" fmla="*/ 0 w 5399405"/>
                <a:gd name="connsiteY3" fmla="*/ 5355000 h 5355000"/>
                <a:gd name="connsiteX4" fmla="*/ 0 w 5399405"/>
                <a:gd name="connsiteY4" fmla="*/ 0 h 53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405" h="5355000">
                  <a:moveTo>
                    <a:pt x="0" y="0"/>
                  </a:moveTo>
                  <a:lnTo>
                    <a:pt x="5399405" y="0"/>
                  </a:lnTo>
                  <a:lnTo>
                    <a:pt x="5399405" y="5355000"/>
                  </a:lnTo>
                  <a:lnTo>
                    <a:pt x="0" y="535500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00" tIns="500879" rIns="296400" bIns="60369" numCol="1" spcCol="1270" anchor="t" anchorCtr="0">
              <a:noAutofit/>
            </a:bodyPr>
            <a:lstStyle/>
            <a:p>
              <a:pPr marL="202067" indent="-202067" algn="just">
                <a:lnSpc>
                  <a:spcPct val="90000"/>
                </a:lnSpc>
                <a:buFont typeface="Wingdings" panose="05000000000000000000" pitchFamily="2" charset="2"/>
                <a:buChar char="§"/>
                <a:tabLst>
                  <a:tab pos="161651" algn="l"/>
                </a:tabLst>
              </a:pPr>
              <a:r>
                <a:rPr lang="de-DE" sz="1200" b="0" kern="1200" dirty="0">
                  <a:solidFill>
                    <a:srgbClr val="833C0B"/>
                  </a:solidFill>
                  <a:cs typeface="Arial" panose="020B0604020202020204" pitchFamily="34" charset="0"/>
                </a:rPr>
                <a:t>Über 500 Hektar Industriefläche soll im Süden Sachsen-Anhalts entstehen</a:t>
              </a:r>
            </a:p>
            <a:p>
              <a:pPr marL="202067" indent="-202067" algn="just">
                <a:lnSpc>
                  <a:spcPct val="90000"/>
                </a:lnSpc>
                <a:buFont typeface="Wingdings" panose="05000000000000000000" pitchFamily="2" charset="2"/>
                <a:buChar char="§"/>
                <a:tabLst>
                  <a:tab pos="161651" algn="l"/>
                </a:tabLst>
              </a:pPr>
              <a:r>
                <a:rPr lang="de-DE" sz="1200" b="0" dirty="0">
                  <a:solidFill>
                    <a:srgbClr val="FFC000"/>
                  </a:solidFill>
                  <a:cs typeface="Arial" panose="020B0604020202020204" pitchFamily="34" charset="0"/>
                </a:rPr>
                <a:t>Viele Anschlussmöglichkeiten entlang der 380kV-Trassen </a:t>
              </a:r>
            </a:p>
            <a:p>
              <a:pPr marL="202067" indent="-202067" algn="just">
                <a:lnSpc>
                  <a:spcPct val="90000"/>
                </a:lnSpc>
                <a:buFont typeface="Wingdings" panose="05000000000000000000" pitchFamily="2" charset="2"/>
                <a:buChar char="§"/>
                <a:tabLst>
                  <a:tab pos="161651" algn="l"/>
                </a:tabLst>
              </a:pPr>
              <a:r>
                <a:rPr lang="de-DE" sz="1200" dirty="0">
                  <a:solidFill>
                    <a:srgbClr val="4472C4"/>
                  </a:solidFill>
                  <a:cs typeface="Arial" panose="020B0604020202020204" pitchFamily="34" charset="0"/>
                </a:rPr>
                <a:t>Magdeburger Wasserinfrastruktur bestand in der Vergangenheit und könnte reaktiviert werden</a:t>
              </a:r>
            </a:p>
            <a:p>
              <a:pPr marL="202067" indent="-202067" algn="just">
                <a:lnSpc>
                  <a:spcPct val="90000"/>
                </a:lnSpc>
                <a:buFont typeface="Wingdings" panose="05000000000000000000" pitchFamily="2" charset="2"/>
                <a:buChar char="§"/>
                <a:tabLst>
                  <a:tab pos="161651" algn="l"/>
                </a:tabLst>
              </a:pPr>
              <a:r>
                <a:rPr lang="de-DE" sz="1200" dirty="0">
                  <a:solidFill>
                    <a:srgbClr val="4472C4"/>
                  </a:solidFill>
                  <a:cs typeface="Arial" panose="020B0604020202020204" pitchFamily="34" charset="0"/>
                </a:rPr>
                <a:t>Die Firma Trinkwasserversorgung Magdeburg könnte Industriewasser von Trinkwasser durch neues Wasserwerk entkoppeln</a:t>
              </a:r>
            </a:p>
            <a:p>
              <a:pPr marL="202067" indent="-202067" algn="just">
                <a:lnSpc>
                  <a:spcPct val="90000"/>
                </a:lnSpc>
                <a:buFont typeface="Wingdings" panose="05000000000000000000" pitchFamily="2" charset="2"/>
                <a:buChar char="§"/>
                <a:tabLst>
                  <a:tab pos="161651" algn="l"/>
                </a:tabLst>
              </a:pPr>
              <a:r>
                <a:rPr lang="de-DE" sz="1200" dirty="0">
                  <a:solidFill>
                    <a:srgbClr val="4472C4"/>
                  </a:solidFill>
                  <a:cs typeface="Arial" panose="020B0604020202020204" pitchFamily="34" charset="0"/>
                </a:rPr>
                <a:t>Ein Ausbau des Wasserwerkes Colbitz kann erste Ausbaustufe von Intel abfangen</a:t>
              </a:r>
            </a:p>
            <a:p>
              <a:pPr marL="202067" indent="-202067" algn="just">
                <a:lnSpc>
                  <a:spcPct val="90000"/>
                </a:lnSpc>
                <a:spcBef>
                  <a:spcPts val="427"/>
                </a:spcBef>
                <a:buFont typeface="Wingdings" panose="05000000000000000000" pitchFamily="2" charset="2"/>
                <a:buChar char="§"/>
                <a:tabLst>
                  <a:tab pos="161651" algn="l"/>
                </a:tabLst>
              </a:pPr>
              <a:r>
                <a:rPr lang="de-DE" sz="1200" dirty="0">
                  <a:solidFill>
                    <a:srgbClr val="595959"/>
                  </a:solidFill>
                  <a:cs typeface="Arial" panose="020B0604020202020204" pitchFamily="34" charset="0"/>
                </a:rPr>
                <a:t>Zukünftig national wichtiger Wasserstoffknotenpunkt zwischen Ost und West im "European Hydrogen Backbone"</a:t>
              </a:r>
            </a:p>
            <a:p>
              <a:pPr marL="178204" indent="-202067" algn="just">
                <a:lnSpc>
                  <a:spcPct val="90000"/>
                </a:lnSpc>
                <a:spcBef>
                  <a:spcPts val="427"/>
                </a:spcBef>
                <a:buFont typeface="Wingdings" panose="05000000000000000000" pitchFamily="2" charset="2"/>
                <a:buChar char="§"/>
              </a:pPr>
              <a:r>
                <a:rPr lang="de-DE" sz="1200" dirty="0">
                  <a:solidFill>
                    <a:srgbClr val="00712E"/>
                  </a:solidFill>
                  <a:cs typeface="Arial" panose="020B0604020202020204" pitchFamily="34" charset="0"/>
                </a:rPr>
                <a:t>Forschungs- und Zuliefererumgebung für die Mikroelektronik beginnt sich mit internationalen Investoren zu entwickeln</a:t>
              </a:r>
            </a:p>
            <a:p>
              <a:pPr marL="178204" indent="-202067" algn="just">
                <a:lnSpc>
                  <a:spcPct val="90000"/>
                </a:lnSpc>
                <a:spcBef>
                  <a:spcPts val="427"/>
                </a:spcBef>
                <a:buFont typeface="Wingdings" panose="05000000000000000000" pitchFamily="2" charset="2"/>
                <a:buChar char="§"/>
              </a:pPr>
              <a:r>
                <a:rPr lang="de-DE" sz="1200" dirty="0">
                  <a:solidFill>
                    <a:srgbClr val="00712E"/>
                  </a:solidFill>
                  <a:cs typeface="Arial" panose="020B0604020202020204" pitchFamily="34" charset="0"/>
                </a:rPr>
                <a:t>Verbindendes Branchennetzwerk "Silicon Junction" mit großem Potenzial kann möglicherweise entstehen</a:t>
              </a:r>
            </a:p>
            <a:p>
              <a:pPr marL="178204" indent="-202067" algn="just">
                <a:lnSpc>
                  <a:spcPct val="90000"/>
                </a:lnSpc>
                <a:spcBef>
                  <a:spcPts val="427"/>
                </a:spcBef>
                <a:buFont typeface="Wingdings" panose="05000000000000000000" pitchFamily="2" charset="2"/>
                <a:buChar char="§"/>
              </a:pPr>
              <a:r>
                <a:rPr lang="de-DE" sz="1200" dirty="0">
                  <a:solidFill>
                    <a:srgbClr val="00712E"/>
                  </a:solidFill>
                  <a:cs typeface="Arial" panose="020B0604020202020204" pitchFamily="34" charset="0"/>
                </a:rPr>
                <a:t>Förderperiode 2023 bis 2028 im Vergleich zum Vorjahr mit 1,5-facher Fördersumme für Forschung, Nachwuchsförderung und Qualifizierung</a:t>
              </a:r>
            </a:p>
            <a:p>
              <a:pPr marL="178204" indent="-202067" algn="just">
                <a:lnSpc>
                  <a:spcPct val="90000"/>
                </a:lnSpc>
                <a:spcBef>
                  <a:spcPts val="427"/>
                </a:spcBef>
                <a:buFont typeface="Wingdings" panose="05000000000000000000" pitchFamily="2" charset="2"/>
                <a:buChar char="§"/>
              </a:pPr>
              <a:r>
                <a:rPr lang="de-DE" sz="1200" dirty="0">
                  <a:solidFill>
                    <a:srgbClr val="00712E"/>
                  </a:solidFill>
                  <a:cs typeface="Arial" panose="020B0604020202020204" pitchFamily="34" charset="0"/>
                </a:rPr>
                <a:t>Bildungseinrichtungen in Magdeburg und Sachsen Anhalt bieten sehr gute Grundlage für </a:t>
              </a:r>
              <a:r>
                <a:rPr lang="de-DE" sz="1200" dirty="0" err="1">
                  <a:solidFill>
                    <a:srgbClr val="00712E"/>
                  </a:solidFill>
                  <a:cs typeface="Arial" panose="020B0604020202020204" pitchFamily="34" charset="0"/>
                </a:rPr>
                <a:t>Spezialistenausbildung</a:t>
              </a:r>
              <a:endParaRPr lang="de-DE" sz="1200" dirty="0">
                <a:solidFill>
                  <a:srgbClr val="00712E"/>
                </a:solidFill>
                <a:cs typeface="Arial" panose="020B0604020202020204" pitchFamily="34" charset="0"/>
              </a:endParaRPr>
            </a:p>
            <a:p>
              <a:pPr algn="just">
                <a:lnSpc>
                  <a:spcPct val="90000"/>
                </a:lnSpc>
                <a:spcBef>
                  <a:spcPts val="427"/>
                </a:spcBef>
                <a:spcAft>
                  <a:spcPts val="845"/>
                </a:spcAft>
              </a:pPr>
              <a:r>
                <a:rPr lang="de-DE" sz="1095" kern="12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de-DE" sz="1095" dirty="0">
                <a:latin typeface="Arial" panose="020B0604020202020204" pitchFamily="34" charset="0"/>
                <a:ea typeface="Calibri" panose="020F0502020204030204" pitchFamily="34" charset="0"/>
                <a:cs typeface="Times New Roman (Textkörper CS)"/>
              </a:endParaRPr>
            </a:p>
            <a:p>
              <a:pPr algn="l">
                <a:lnSpc>
                  <a:spcPct val="90000"/>
                </a:lnSpc>
                <a:spcBef>
                  <a:spcPts val="427"/>
                </a:spcBef>
                <a:spcAft>
                  <a:spcPts val="845"/>
                </a:spcAft>
              </a:pPr>
              <a:r>
                <a:rPr lang="de-DE" sz="1095" kern="12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de-DE" sz="1095" dirty="0">
                <a:latin typeface="Arial" panose="020B0604020202020204" pitchFamily="34" charset="0"/>
                <a:ea typeface="Calibri" panose="020F0502020204030204" pitchFamily="34" charset="0"/>
                <a:cs typeface="Times New Roman (Textkörper CS)"/>
              </a:endParaRPr>
            </a:p>
            <a:p>
              <a:pPr algn="l">
                <a:lnSpc>
                  <a:spcPct val="90000"/>
                </a:lnSpc>
                <a:spcBef>
                  <a:spcPts val="427"/>
                </a:spcBef>
                <a:spcAft>
                  <a:spcPts val="845"/>
                </a:spcAft>
              </a:pPr>
              <a:r>
                <a:rPr lang="de-DE" sz="1095" kern="12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de-DE" sz="1095" dirty="0">
                <a:latin typeface="Arial" panose="020B0604020202020204" pitchFamily="34" charset="0"/>
                <a:ea typeface="Calibri" panose="020F0502020204030204" pitchFamily="34" charset="0"/>
                <a:cs typeface="Times New Roman (Textkörper CS)"/>
              </a:endParaRPr>
            </a:p>
            <a:p>
              <a:pPr algn="l">
                <a:lnSpc>
                  <a:spcPct val="90000"/>
                </a:lnSpc>
                <a:spcBef>
                  <a:spcPts val="427"/>
                </a:spcBef>
                <a:spcAft>
                  <a:spcPts val="845"/>
                </a:spcAft>
              </a:pPr>
              <a:r>
                <a:rPr lang="de-DE" sz="1095" kern="1200" dirty="0">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de-DE" sz="1095" dirty="0">
                <a:latin typeface="Arial" panose="020B0604020202020204" pitchFamily="34" charset="0"/>
                <a:ea typeface="Calibri" panose="020F0502020204030204" pitchFamily="34" charset="0"/>
                <a:cs typeface="Times New Roman (Textkörper CS)"/>
              </a:endParaRPr>
            </a:p>
          </p:txBody>
        </p:sp>
        <p:sp>
          <p:nvSpPr>
            <p:cNvPr id="42" name="Freihandform: Form 41">
              <a:extLst>
                <a:ext uri="{FF2B5EF4-FFF2-40B4-BE49-F238E27FC236}">
                  <a16:creationId xmlns:a16="http://schemas.microsoft.com/office/drawing/2014/main" id="{9D9A7EF4-83C1-9418-AA37-60F63D062630}"/>
                </a:ext>
              </a:extLst>
            </p:cNvPr>
            <p:cNvSpPr/>
            <p:nvPr/>
          </p:nvSpPr>
          <p:spPr>
            <a:xfrm>
              <a:off x="30512967" y="18629219"/>
              <a:ext cx="3779583" cy="651282"/>
            </a:xfrm>
            <a:custGeom>
              <a:avLst/>
              <a:gdLst>
                <a:gd name="connsiteX0" fmla="*/ 0 w 3779583"/>
                <a:gd name="connsiteY0" fmla="*/ 167283 h 1003680"/>
                <a:gd name="connsiteX1" fmla="*/ 167283 w 3779583"/>
                <a:gd name="connsiteY1" fmla="*/ 0 h 1003680"/>
                <a:gd name="connsiteX2" fmla="*/ 3612300 w 3779583"/>
                <a:gd name="connsiteY2" fmla="*/ 0 h 1003680"/>
                <a:gd name="connsiteX3" fmla="*/ 3779583 w 3779583"/>
                <a:gd name="connsiteY3" fmla="*/ 167283 h 1003680"/>
                <a:gd name="connsiteX4" fmla="*/ 3779583 w 3779583"/>
                <a:gd name="connsiteY4" fmla="*/ 836397 h 1003680"/>
                <a:gd name="connsiteX5" fmla="*/ 3612300 w 3779583"/>
                <a:gd name="connsiteY5" fmla="*/ 1003680 h 1003680"/>
                <a:gd name="connsiteX6" fmla="*/ 167283 w 3779583"/>
                <a:gd name="connsiteY6" fmla="*/ 1003680 h 1003680"/>
                <a:gd name="connsiteX7" fmla="*/ 0 w 3779583"/>
                <a:gd name="connsiteY7" fmla="*/ 836397 h 1003680"/>
                <a:gd name="connsiteX8" fmla="*/ 0 w 3779583"/>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9583" h="1003680">
                  <a:moveTo>
                    <a:pt x="0" y="167283"/>
                  </a:moveTo>
                  <a:cubicBezTo>
                    <a:pt x="0" y="74895"/>
                    <a:pt x="74895" y="0"/>
                    <a:pt x="167283" y="0"/>
                  </a:cubicBezTo>
                  <a:lnTo>
                    <a:pt x="3612300" y="0"/>
                  </a:lnTo>
                  <a:cubicBezTo>
                    <a:pt x="3704688" y="0"/>
                    <a:pt x="3779583" y="74895"/>
                    <a:pt x="3779583" y="167283"/>
                  </a:cubicBezTo>
                  <a:lnTo>
                    <a:pt x="3779583" y="836397"/>
                  </a:lnTo>
                  <a:cubicBezTo>
                    <a:pt x="3779583" y="928785"/>
                    <a:pt x="3704688" y="1003680"/>
                    <a:pt x="3612300" y="1003680"/>
                  </a:cubicBezTo>
                  <a:lnTo>
                    <a:pt x="167283" y="1003680"/>
                  </a:lnTo>
                  <a:cubicBezTo>
                    <a:pt x="74895" y="1003680"/>
                    <a:pt x="0" y="928785"/>
                    <a:pt x="0" y="836397"/>
                  </a:cubicBezTo>
                  <a:lnTo>
                    <a:pt x="0" y="167283"/>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5702" tIns="34651" rIns="135702" bIns="34651" numCol="1" spcCol="1270" anchor="ctr" anchorCtr="0">
              <a:noAutofit/>
            </a:bodyPr>
            <a:lstStyle/>
            <a:p>
              <a:pPr algn="just">
                <a:lnSpc>
                  <a:spcPct val="90000"/>
                </a:lnSpc>
                <a:spcBef>
                  <a:spcPts val="427"/>
                </a:spcBef>
                <a:spcAft>
                  <a:spcPts val="1008"/>
                </a:spcAft>
              </a:pPr>
              <a:r>
                <a:rPr lang="de-DE" sz="2828" kern="1200" dirty="0">
                  <a:solidFill>
                    <a:srgbClr val="000000"/>
                  </a:solidFill>
                  <a:ea typeface="Calibri" panose="020F0502020204030204" pitchFamily="34" charset="0"/>
                  <a:cs typeface="Arial" panose="020B0604020202020204" pitchFamily="34" charset="0"/>
                </a:rPr>
                <a:t>O</a:t>
              </a:r>
              <a:endParaRPr lang="de-DE" sz="2828" dirty="0">
                <a:ea typeface="Calibri" panose="020F0502020204030204" pitchFamily="34" charset="0"/>
                <a:cs typeface="Times New Roman (Textkörper CS)"/>
              </a:endParaRPr>
            </a:p>
          </p:txBody>
        </p:sp>
        <p:sp>
          <p:nvSpPr>
            <p:cNvPr id="47" name="Freihandform: Form 46">
              <a:extLst>
                <a:ext uri="{FF2B5EF4-FFF2-40B4-BE49-F238E27FC236}">
                  <a16:creationId xmlns:a16="http://schemas.microsoft.com/office/drawing/2014/main" id="{078075C0-C529-307E-B17D-AFA7DFE5F4D1}"/>
                </a:ext>
              </a:extLst>
            </p:cNvPr>
            <p:cNvSpPr/>
            <p:nvPr/>
          </p:nvSpPr>
          <p:spPr>
            <a:xfrm>
              <a:off x="30274896" y="24351424"/>
              <a:ext cx="9131320" cy="3106952"/>
            </a:xfrm>
            <a:custGeom>
              <a:avLst/>
              <a:gdLst>
                <a:gd name="connsiteX0" fmla="*/ 0 w 5399405"/>
                <a:gd name="connsiteY0" fmla="*/ 0 h 1981350"/>
                <a:gd name="connsiteX1" fmla="*/ 5399405 w 5399405"/>
                <a:gd name="connsiteY1" fmla="*/ 0 h 1981350"/>
                <a:gd name="connsiteX2" fmla="*/ 5399405 w 5399405"/>
                <a:gd name="connsiteY2" fmla="*/ 1981350 h 1981350"/>
                <a:gd name="connsiteX3" fmla="*/ 0 w 5399405"/>
                <a:gd name="connsiteY3" fmla="*/ 1981350 h 1981350"/>
                <a:gd name="connsiteX4" fmla="*/ 0 w 539940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9405" h="1981350">
                  <a:moveTo>
                    <a:pt x="0" y="0"/>
                  </a:moveTo>
                  <a:lnTo>
                    <a:pt x="5399405" y="0"/>
                  </a:lnTo>
                  <a:lnTo>
                    <a:pt x="5399405" y="1981350"/>
                  </a:lnTo>
                  <a:lnTo>
                    <a:pt x="0" y="1981350"/>
                  </a:lnTo>
                  <a:lnTo>
                    <a:pt x="0" y="0"/>
                  </a:lnTo>
                  <a:close/>
                </a:path>
              </a:pathLst>
            </a:custGeom>
            <a:ln>
              <a:solidFill>
                <a:srgbClr val="E6A4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6400" tIns="500879" rIns="296400" bIns="60369" numCol="1" spcCol="1270" anchor="t" anchorCtr="0">
              <a:noAutofit/>
            </a:bodyPr>
            <a:lstStyle/>
            <a:p>
              <a:pPr marL="202067" indent="-202067" algn="just">
                <a:lnSpc>
                  <a:spcPct val="90000"/>
                </a:lnSpc>
                <a:buFont typeface="Wingdings" panose="05000000000000000000" pitchFamily="2" charset="2"/>
                <a:buChar char="§"/>
                <a:tabLst>
                  <a:tab pos="161651" algn="l"/>
                </a:tabLst>
              </a:pPr>
              <a:r>
                <a:rPr lang="de-DE" sz="1200" b="0" dirty="0">
                  <a:solidFill>
                    <a:srgbClr val="FFC000"/>
                  </a:solidFill>
                  <a:cs typeface="Arial" panose="020B0604020202020204" pitchFamily="34" charset="0"/>
                </a:rPr>
                <a:t>Magdeburger Industrie wird möglicherweise die gleiche bis dreifache Menge des Strombedarfes von Magdeburg benötigen</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Intel verdoppelt Magdeburger Wasserbedarf</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Weitere Ansiedlungen könnten Bedarf schnell weiter steigen lassen → schlechte Abschätzbarkeit</a:t>
              </a:r>
            </a:p>
            <a:p>
              <a:pPr marL="202067" indent="-202067" algn="just">
                <a:lnSpc>
                  <a:spcPct val="90000"/>
                </a:lnSpc>
                <a:buFont typeface="Wingdings" panose="05000000000000000000" pitchFamily="2" charset="2"/>
                <a:buChar char="§"/>
                <a:tabLst>
                  <a:tab pos="161651" algn="l"/>
                </a:tabLst>
              </a:pPr>
              <a:r>
                <a:rPr lang="de-DE" sz="1200" b="0" dirty="0">
                  <a:solidFill>
                    <a:srgbClr val="4472C4"/>
                  </a:solidFill>
                  <a:cs typeface="Arial" panose="020B0604020202020204" pitchFamily="34" charset="0"/>
                </a:rPr>
                <a:t>Ohne neues Wasserwerk werden die Kapazitäten langfristig nicht ausreichen</a:t>
              </a:r>
            </a:p>
            <a:p>
              <a:pPr marL="202067" indent="-202067" algn="just">
                <a:lnSpc>
                  <a:spcPct val="90000"/>
                </a:lnSpc>
                <a:buFont typeface="Wingdings" panose="05000000000000000000" pitchFamily="2" charset="2"/>
                <a:buChar char="§"/>
                <a:tabLst>
                  <a:tab pos="161651" algn="l"/>
                </a:tabLst>
              </a:pPr>
              <a:r>
                <a:rPr lang="de-DE" sz="1200" b="0" kern="1200" dirty="0">
                  <a:solidFill>
                    <a:srgbClr val="595959"/>
                  </a:solidFill>
                  <a:ea typeface="Calibri" panose="020F0502020204030204" pitchFamily="34" charset="0"/>
                  <a:cs typeface="Arial" panose="020B0604020202020204" pitchFamily="34" charset="0"/>
                </a:rPr>
                <a:t>Komplikationen bei Neubau der Wasserstoff-Pipeline möglich</a:t>
              </a:r>
            </a:p>
          </p:txBody>
        </p:sp>
        <p:sp>
          <p:nvSpPr>
            <p:cNvPr id="48" name="Freihandform: Form 47">
              <a:extLst>
                <a:ext uri="{FF2B5EF4-FFF2-40B4-BE49-F238E27FC236}">
                  <a16:creationId xmlns:a16="http://schemas.microsoft.com/office/drawing/2014/main" id="{A9CC64A2-9437-F008-7342-594D9E2A6C8C}"/>
                </a:ext>
              </a:extLst>
            </p:cNvPr>
            <p:cNvSpPr/>
            <p:nvPr/>
          </p:nvSpPr>
          <p:spPr>
            <a:xfrm>
              <a:off x="30525816" y="24285430"/>
              <a:ext cx="3779583" cy="651281"/>
            </a:xfrm>
            <a:custGeom>
              <a:avLst/>
              <a:gdLst>
                <a:gd name="connsiteX0" fmla="*/ 0 w 3779583"/>
                <a:gd name="connsiteY0" fmla="*/ 167283 h 1003680"/>
                <a:gd name="connsiteX1" fmla="*/ 167283 w 3779583"/>
                <a:gd name="connsiteY1" fmla="*/ 0 h 1003680"/>
                <a:gd name="connsiteX2" fmla="*/ 3612300 w 3779583"/>
                <a:gd name="connsiteY2" fmla="*/ 0 h 1003680"/>
                <a:gd name="connsiteX3" fmla="*/ 3779583 w 3779583"/>
                <a:gd name="connsiteY3" fmla="*/ 167283 h 1003680"/>
                <a:gd name="connsiteX4" fmla="*/ 3779583 w 3779583"/>
                <a:gd name="connsiteY4" fmla="*/ 836397 h 1003680"/>
                <a:gd name="connsiteX5" fmla="*/ 3612300 w 3779583"/>
                <a:gd name="connsiteY5" fmla="*/ 1003680 h 1003680"/>
                <a:gd name="connsiteX6" fmla="*/ 167283 w 3779583"/>
                <a:gd name="connsiteY6" fmla="*/ 1003680 h 1003680"/>
                <a:gd name="connsiteX7" fmla="*/ 0 w 3779583"/>
                <a:gd name="connsiteY7" fmla="*/ 836397 h 1003680"/>
                <a:gd name="connsiteX8" fmla="*/ 0 w 3779583"/>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9583" h="1003680">
                  <a:moveTo>
                    <a:pt x="0" y="167283"/>
                  </a:moveTo>
                  <a:cubicBezTo>
                    <a:pt x="0" y="74895"/>
                    <a:pt x="74895" y="0"/>
                    <a:pt x="167283" y="0"/>
                  </a:cubicBezTo>
                  <a:lnTo>
                    <a:pt x="3612300" y="0"/>
                  </a:lnTo>
                  <a:cubicBezTo>
                    <a:pt x="3704688" y="0"/>
                    <a:pt x="3779583" y="74895"/>
                    <a:pt x="3779583" y="167283"/>
                  </a:cubicBezTo>
                  <a:lnTo>
                    <a:pt x="3779583" y="836397"/>
                  </a:lnTo>
                  <a:cubicBezTo>
                    <a:pt x="3779583" y="928785"/>
                    <a:pt x="3704688" y="1003680"/>
                    <a:pt x="3612300" y="1003680"/>
                  </a:cubicBezTo>
                  <a:lnTo>
                    <a:pt x="167283" y="1003680"/>
                  </a:lnTo>
                  <a:cubicBezTo>
                    <a:pt x="74895" y="1003680"/>
                    <a:pt x="0" y="928785"/>
                    <a:pt x="0" y="836397"/>
                  </a:cubicBezTo>
                  <a:lnTo>
                    <a:pt x="0" y="167283"/>
                  </a:lnTo>
                  <a:close/>
                </a:path>
              </a:pathLst>
            </a:custGeom>
            <a:solidFill>
              <a:srgbClr val="E6A4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35702" tIns="34651" rIns="135702" bIns="34651" numCol="1" spcCol="1270" anchor="ctr" anchorCtr="0">
              <a:noAutofit/>
            </a:bodyPr>
            <a:lstStyle/>
            <a:p>
              <a:pPr algn="just">
                <a:lnSpc>
                  <a:spcPct val="90000"/>
                </a:lnSpc>
                <a:spcBef>
                  <a:spcPts val="427"/>
                </a:spcBef>
                <a:spcAft>
                  <a:spcPts val="1008"/>
                </a:spcAft>
              </a:pPr>
              <a:r>
                <a:rPr lang="de-DE" sz="2828" kern="1200" dirty="0">
                  <a:solidFill>
                    <a:srgbClr val="000000"/>
                  </a:solidFill>
                  <a:ea typeface="Calibri" panose="020F0502020204030204" pitchFamily="34" charset="0"/>
                  <a:cs typeface="Arial" panose="020B0604020202020204" pitchFamily="34" charset="0"/>
                </a:rPr>
                <a:t>T</a:t>
              </a:r>
              <a:endParaRPr lang="de-DE" sz="2828" dirty="0">
                <a:ea typeface="Calibri" panose="020F0502020204030204" pitchFamily="34" charset="0"/>
                <a:cs typeface="Times New Roman (Textkörper CS)"/>
              </a:endParaRPr>
            </a:p>
          </p:txBody>
        </p:sp>
      </p:grpSp>
      <p:grpSp>
        <p:nvGrpSpPr>
          <p:cNvPr id="75" name="Gruppieren 74">
            <a:extLst>
              <a:ext uri="{FF2B5EF4-FFF2-40B4-BE49-F238E27FC236}">
                <a16:creationId xmlns:a16="http://schemas.microsoft.com/office/drawing/2014/main" id="{8FCF2045-5792-2C56-9A88-10627A4DB39A}"/>
              </a:ext>
            </a:extLst>
          </p:cNvPr>
          <p:cNvGrpSpPr/>
          <p:nvPr/>
        </p:nvGrpSpPr>
        <p:grpSpPr>
          <a:xfrm>
            <a:off x="2728673" y="33300855"/>
            <a:ext cx="11075533" cy="7456369"/>
            <a:chOff x="17911485" y="5902610"/>
            <a:chExt cx="9600970" cy="4876636"/>
          </a:xfrm>
        </p:grpSpPr>
        <p:sp>
          <p:nvSpPr>
            <p:cNvPr id="66" name="Ellipse 65">
              <a:extLst>
                <a:ext uri="{FF2B5EF4-FFF2-40B4-BE49-F238E27FC236}">
                  <a16:creationId xmlns:a16="http://schemas.microsoft.com/office/drawing/2014/main" id="{31F9D265-7E6E-3B97-B42F-C484680D0A96}"/>
                </a:ext>
              </a:extLst>
            </p:cNvPr>
            <p:cNvSpPr/>
            <p:nvPr/>
          </p:nvSpPr>
          <p:spPr>
            <a:xfrm>
              <a:off x="17923655" y="5902610"/>
              <a:ext cx="9588800" cy="4478144"/>
            </a:xfrm>
            <a:prstGeom prst="ellipse">
              <a:avLst/>
            </a:prstGeom>
            <a:solidFill>
              <a:srgbClr val="FFC000">
                <a:lumMod val="40000"/>
                <a:lumOff val="60000"/>
                <a:alpha val="23000"/>
              </a:srgbClr>
            </a:solidFill>
            <a:ln w="12700" cap="flat" cmpd="sng" algn="ctr">
              <a:solidFill>
                <a:schemeClr val="bg2">
                  <a:lumMod val="75000"/>
                </a:schemeClr>
              </a:solidFill>
              <a:prstDash val="solid"/>
              <a:miter lim="800000"/>
            </a:ln>
            <a:effectLst/>
          </p:spPr>
          <p:txBody>
            <a:bodyPr rtlCol="0" anchor="ctr"/>
            <a:lstStyle/>
            <a:p>
              <a:pPr marL="0" marR="0" lvl="0" indent="0" algn="ctr" defTabSz="1583309" eaLnBrk="1" fontAlgn="auto" latinLnBrk="0" hangingPunct="0">
                <a:lnSpc>
                  <a:spcPct val="100000"/>
                </a:lnSpc>
                <a:spcBef>
                  <a:spcPts val="0"/>
                </a:spcBef>
                <a:spcAft>
                  <a:spcPts val="0"/>
                </a:spcAft>
                <a:buClrTx/>
                <a:buSzTx/>
                <a:buFontTx/>
                <a:buNone/>
                <a:tabLst/>
                <a:defRPr/>
              </a:pPr>
              <a:endParaRPr kumimoji="0" lang="de-DE" sz="4068" b="1" i="0" u="none" strike="noStrike" kern="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67" name="Inhaltsplatzhalter 1">
              <a:extLst>
                <a:ext uri="{FF2B5EF4-FFF2-40B4-BE49-F238E27FC236}">
                  <a16:creationId xmlns:a16="http://schemas.microsoft.com/office/drawing/2014/main" id="{64730B3A-FD9E-B2C1-1CB9-3A22A99AC7F0}"/>
                </a:ext>
              </a:extLst>
            </p:cNvPr>
            <p:cNvSpPr txBox="1">
              <a:spLocks/>
            </p:cNvSpPr>
            <p:nvPr/>
          </p:nvSpPr>
          <p:spPr>
            <a:xfrm>
              <a:off x="20764322" y="6112436"/>
              <a:ext cx="3642993" cy="761244"/>
            </a:xfrm>
            <a:prstGeom prst="rect">
              <a:avLst/>
            </a:prstGeom>
          </p:spPr>
          <p:txBody>
            <a:bodyPr vert="horz" lIns="91440" tIns="45720" rIns="91440" bIns="45720" rtlCol="0" anchor="ctr" anchorCtr="0">
              <a:normAutofit/>
            </a:bodyPr>
            <a:lstStyle>
              <a:lvl1pPr marL="0" indent="0" algn="l" defTabSz="3027487" rtl="0" eaLnBrk="1" latinLnBrk="0" hangingPunct="1">
                <a:lnSpc>
                  <a:spcPct val="90000"/>
                </a:lnSpc>
                <a:spcBef>
                  <a:spcPts val="3311"/>
                </a:spcBef>
                <a:buFont typeface="Arial" panose="020B0604020202020204" pitchFamily="34" charset="0"/>
                <a:buNone/>
                <a:defRPr sz="3114" b="1" kern="1200">
                  <a:solidFill>
                    <a:srgbClr val="E6A400"/>
                  </a:solidFill>
                  <a:latin typeface="+mn-lt"/>
                  <a:ea typeface="+mn-ea"/>
                  <a:cs typeface="+mn-cs"/>
                </a:defRPr>
              </a:lvl1pPr>
              <a:lvl2pPr marL="323311" indent="0" algn="l" defTabSz="3027487" rtl="0" eaLnBrk="1" latinLnBrk="0" hangingPunct="1">
                <a:lnSpc>
                  <a:spcPct val="90000"/>
                </a:lnSpc>
                <a:spcBef>
                  <a:spcPts val="1655"/>
                </a:spcBef>
                <a:buFont typeface="Arial" panose="020B0604020202020204" pitchFamily="34" charset="0"/>
                <a:buNone/>
                <a:defRPr sz="1413" b="1" kern="1200">
                  <a:solidFill>
                    <a:schemeClr val="tx1"/>
                  </a:solidFill>
                  <a:latin typeface="+mn-lt"/>
                  <a:ea typeface="+mn-ea"/>
                  <a:cs typeface="+mn-cs"/>
                </a:defRPr>
              </a:lvl2pPr>
              <a:lvl3pPr marL="646610" indent="0" algn="l" defTabSz="3027487" rtl="0" eaLnBrk="1" latinLnBrk="0" hangingPunct="1">
                <a:lnSpc>
                  <a:spcPct val="90000"/>
                </a:lnSpc>
                <a:spcBef>
                  <a:spcPts val="1655"/>
                </a:spcBef>
                <a:buFont typeface="Arial" panose="020B0604020202020204" pitchFamily="34" charset="0"/>
                <a:buNone/>
                <a:defRPr sz="1272" b="1" kern="1200">
                  <a:solidFill>
                    <a:schemeClr val="tx1"/>
                  </a:solidFill>
                  <a:latin typeface="+mn-lt"/>
                  <a:ea typeface="+mn-ea"/>
                  <a:cs typeface="+mn-cs"/>
                </a:defRPr>
              </a:lvl3pPr>
              <a:lvl4pPr marL="969921" indent="0" algn="l" defTabSz="3027487" rtl="0" eaLnBrk="1" latinLnBrk="0" hangingPunct="1">
                <a:lnSpc>
                  <a:spcPct val="90000"/>
                </a:lnSpc>
                <a:spcBef>
                  <a:spcPts val="1655"/>
                </a:spcBef>
                <a:buFont typeface="Arial" panose="020B0604020202020204" pitchFamily="34" charset="0"/>
                <a:buNone/>
                <a:defRPr sz="1130" b="1" kern="1200">
                  <a:solidFill>
                    <a:schemeClr val="tx1"/>
                  </a:solidFill>
                  <a:latin typeface="+mn-lt"/>
                  <a:ea typeface="+mn-ea"/>
                  <a:cs typeface="+mn-cs"/>
                </a:defRPr>
              </a:lvl4pPr>
              <a:lvl5pPr marL="1293232" indent="0" algn="l" defTabSz="3027487" rtl="0" eaLnBrk="1" latinLnBrk="0" hangingPunct="1">
                <a:lnSpc>
                  <a:spcPct val="90000"/>
                </a:lnSpc>
                <a:spcBef>
                  <a:spcPts val="1655"/>
                </a:spcBef>
                <a:buFont typeface="Arial" panose="020B0604020202020204" pitchFamily="34" charset="0"/>
                <a:buNone/>
                <a:defRPr sz="1130" b="1" kern="1200">
                  <a:solidFill>
                    <a:schemeClr val="tx1"/>
                  </a:solidFill>
                  <a:latin typeface="+mn-lt"/>
                  <a:ea typeface="+mn-ea"/>
                  <a:cs typeface="+mn-cs"/>
                </a:defRPr>
              </a:lvl5pPr>
              <a:lvl6pPr marL="1616543" indent="0" algn="l" defTabSz="3027487" rtl="0" eaLnBrk="1" latinLnBrk="0" hangingPunct="1">
                <a:lnSpc>
                  <a:spcPct val="90000"/>
                </a:lnSpc>
                <a:spcBef>
                  <a:spcPts val="1655"/>
                </a:spcBef>
                <a:buFont typeface="Arial" panose="020B0604020202020204" pitchFamily="34" charset="0"/>
                <a:buNone/>
                <a:defRPr sz="1130" b="1" kern="1200">
                  <a:solidFill>
                    <a:schemeClr val="tx1"/>
                  </a:solidFill>
                  <a:latin typeface="+mn-lt"/>
                  <a:ea typeface="+mn-ea"/>
                  <a:cs typeface="+mn-cs"/>
                </a:defRPr>
              </a:lvl6pPr>
              <a:lvl7pPr marL="1939842" indent="0" algn="l" defTabSz="3027487" rtl="0" eaLnBrk="1" latinLnBrk="0" hangingPunct="1">
                <a:lnSpc>
                  <a:spcPct val="90000"/>
                </a:lnSpc>
                <a:spcBef>
                  <a:spcPts val="1655"/>
                </a:spcBef>
                <a:buFont typeface="Arial" panose="020B0604020202020204" pitchFamily="34" charset="0"/>
                <a:buNone/>
                <a:defRPr sz="1130" b="1" kern="1200">
                  <a:solidFill>
                    <a:schemeClr val="tx1"/>
                  </a:solidFill>
                  <a:latin typeface="+mn-lt"/>
                  <a:ea typeface="+mn-ea"/>
                  <a:cs typeface="+mn-cs"/>
                </a:defRPr>
              </a:lvl7pPr>
              <a:lvl8pPr marL="2263153" indent="0" algn="l" defTabSz="3027487" rtl="0" eaLnBrk="1" latinLnBrk="0" hangingPunct="1">
                <a:lnSpc>
                  <a:spcPct val="90000"/>
                </a:lnSpc>
                <a:spcBef>
                  <a:spcPts val="1655"/>
                </a:spcBef>
                <a:buFont typeface="Arial" panose="020B0604020202020204" pitchFamily="34" charset="0"/>
                <a:buNone/>
                <a:defRPr sz="1130" b="1" kern="1200">
                  <a:solidFill>
                    <a:schemeClr val="tx1"/>
                  </a:solidFill>
                  <a:latin typeface="+mn-lt"/>
                  <a:ea typeface="+mn-ea"/>
                  <a:cs typeface="+mn-cs"/>
                </a:defRPr>
              </a:lvl8pPr>
              <a:lvl9pPr marL="2586453" indent="0" algn="l" defTabSz="3027487" rtl="0" eaLnBrk="1" latinLnBrk="0" hangingPunct="1">
                <a:lnSpc>
                  <a:spcPct val="90000"/>
                </a:lnSpc>
                <a:spcBef>
                  <a:spcPts val="1655"/>
                </a:spcBef>
                <a:buFont typeface="Arial" panose="020B0604020202020204" pitchFamily="34" charset="0"/>
                <a:buNone/>
                <a:defRPr sz="1130" b="1" kern="1200">
                  <a:solidFill>
                    <a:schemeClr val="tx1"/>
                  </a:solidFill>
                  <a:latin typeface="+mn-lt"/>
                  <a:ea typeface="+mn-ea"/>
                  <a:cs typeface="+mn-cs"/>
                </a:defRPr>
              </a:lvl9pPr>
            </a:lstStyle>
            <a:p>
              <a:pPr marL="0" marR="0" lvl="0" indent="0" algn="ctr"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4000" b="1" i="0" u="sng" strike="noStrike" kern="1200" cap="none" spc="0" normalizeH="0" baseline="0" noProof="0" dirty="0">
                  <a:ln>
                    <a:noFill/>
                  </a:ln>
                  <a:solidFill>
                    <a:srgbClr val="E6A400"/>
                  </a:solidFill>
                  <a:effectLst/>
                  <a:uLnTx/>
                  <a:uFillTx/>
                  <a:latin typeface="Calibri" panose="020F0502020204030204"/>
                  <a:ea typeface="+mn-ea"/>
                  <a:cs typeface="+mn-cs"/>
                </a:rPr>
                <a:t>Ausblick und Fazit</a:t>
              </a:r>
            </a:p>
          </p:txBody>
        </p:sp>
        <p:sp>
          <p:nvSpPr>
            <p:cNvPr id="68" name="Textplatzhalter 11">
              <a:extLst>
                <a:ext uri="{FF2B5EF4-FFF2-40B4-BE49-F238E27FC236}">
                  <a16:creationId xmlns:a16="http://schemas.microsoft.com/office/drawing/2014/main" id="{603CD146-9A78-C294-D806-48EAF793F972}"/>
                </a:ext>
              </a:extLst>
            </p:cNvPr>
            <p:cNvSpPr txBox="1">
              <a:spLocks/>
            </p:cNvSpPr>
            <p:nvPr/>
          </p:nvSpPr>
          <p:spPr>
            <a:xfrm>
              <a:off x="17911485" y="7012274"/>
              <a:ext cx="9348666" cy="3766972"/>
            </a:xfrm>
            <a:prstGeom prst="rect">
              <a:avLst/>
            </a:prstGeom>
            <a:noFill/>
          </p:spPr>
          <p:txBody>
            <a:bodyPr>
              <a:normAutofit/>
            </a:bodyPr>
            <a:lstStyle>
              <a:lvl1pPr marL="571500" indent="-571500" algn="l" defTabSz="914400" rtl="0" eaLnBrk="1" latinLnBrk="0" hangingPunct="1">
                <a:lnSpc>
                  <a:spcPct val="100000"/>
                </a:lnSpc>
                <a:spcBef>
                  <a:spcPts val="2400"/>
                </a:spcBef>
                <a:spcAft>
                  <a:spcPts val="600"/>
                </a:spcAft>
                <a:buClr>
                  <a:srgbClr val="E6A400"/>
                </a:buClr>
                <a:buFont typeface="Wingdings" panose="05000000000000000000" pitchFamily="2" charset="2"/>
                <a:buChar char="§"/>
                <a:defRPr sz="3600" kern="1200" baseline="0">
                  <a:solidFill>
                    <a:srgbClr val="5E5E5E"/>
                  </a:solidFill>
                  <a:latin typeface="Myriad Pro" panose="020B0503030403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3200" kern="1200">
                  <a:solidFill>
                    <a:srgbClr val="5E5E5E"/>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800" kern="1200">
                  <a:solidFill>
                    <a:srgbClr val="5E5E5E"/>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400" kern="1200">
                  <a:solidFill>
                    <a:srgbClr val="5E5E5E"/>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E6A400"/>
                </a:buClr>
                <a:buFont typeface="Wingdings" panose="05000000000000000000" pitchFamily="2" charset="2"/>
                <a:buChar char="§"/>
                <a:defRPr sz="2000" kern="1200">
                  <a:solidFill>
                    <a:srgbClr val="5E5E5E"/>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None/>
                <a:tabLst/>
                <a:defRPr/>
              </a:pPr>
              <a:r>
                <a:rPr kumimoji="0" lang="de-DE" sz="1600" b="1"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Welcher Standort ist für Investitionen in neue Halbleiterwerke am vorteilhaftesten?</a:t>
              </a:r>
            </a:p>
            <a:p>
              <a:pPr marL="0" marR="0" lvl="0" indent="0" algn="ctr"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None/>
                <a:tabLst/>
                <a:defRPr/>
              </a:pPr>
              <a:r>
                <a:rPr kumimoji="0" lang="de-DE" sz="1600" b="1" i="0" u="none" strike="noStrike" kern="1200" cap="none" spc="0" normalizeH="0" baseline="0" noProof="0" dirty="0">
                  <a:ln>
                    <a:noFill/>
                  </a:ln>
                  <a:solidFill>
                    <a:srgbClr val="E6A400"/>
                  </a:solidFill>
                  <a:effectLst/>
                  <a:uLnTx/>
                  <a:uFillTx/>
                  <a:latin typeface="Calibri" panose="020F0502020204030204"/>
                  <a:ea typeface="+mn-ea"/>
                  <a:cs typeface="Arial" panose="020B0604020202020204" pitchFamily="34" charset="0"/>
                  <a:sym typeface="Helvetica Neue"/>
                </a:rPr>
                <a:t>Fläche: </a:t>
              </a:r>
              <a:r>
                <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Magdeburg</a:t>
              </a:r>
            </a:p>
            <a:p>
              <a:pPr marL="0" marR="0" lvl="0" indent="0" algn="ctr"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None/>
                <a:tabLst/>
                <a:defRPr/>
              </a:pPr>
              <a:r>
                <a:rPr lang="de-DE" sz="1600" b="1" dirty="0">
                  <a:solidFill>
                    <a:srgbClr val="E6A400"/>
                  </a:solidFill>
                  <a:latin typeface="Calibri" panose="020F0502020204030204"/>
                  <a:sym typeface="Helvetica Neue"/>
                </a:rPr>
                <a:t>Medien: </a:t>
              </a:r>
              <a:r>
                <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Magdeburg</a:t>
              </a:r>
            </a:p>
            <a:p>
              <a:pPr marL="0" marR="0" lvl="0" indent="0" algn="ctr"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None/>
                <a:tabLst/>
                <a:defRPr/>
              </a:pPr>
              <a:r>
                <a:rPr lang="de-DE" sz="1600" b="1" dirty="0">
                  <a:solidFill>
                    <a:srgbClr val="E6A400"/>
                  </a:solidFill>
                  <a:latin typeface="Calibri" panose="020F0502020204030204"/>
                  <a:sym typeface="Helvetica Neue"/>
                </a:rPr>
                <a:t>Infrastruktur: </a:t>
              </a:r>
              <a:r>
                <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Dresden</a:t>
              </a:r>
            </a:p>
            <a:p>
              <a:pPr marL="0" marR="0" lvl="0" indent="0" algn="ctr"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None/>
                <a:tabLst/>
                <a:defRPr/>
              </a:pPr>
              <a:r>
                <a:rPr lang="de-DE" sz="1600" b="1" dirty="0">
                  <a:solidFill>
                    <a:srgbClr val="E6A400"/>
                  </a:solidFill>
                  <a:latin typeface="Calibri" panose="020F0502020204030204"/>
                  <a:sym typeface="Helvetica Neue"/>
                </a:rPr>
                <a:t>Logistik: </a:t>
              </a:r>
              <a:r>
                <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Dresden</a:t>
              </a:r>
            </a:p>
            <a:p>
              <a:pPr marL="0" marR="0" lvl="0" indent="0" algn="ctr"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None/>
                <a:tabLst/>
                <a:defRPr/>
              </a:pPr>
              <a:r>
                <a:rPr kumimoji="0" lang="de-DE" sz="1600" b="1"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ABER</a:t>
              </a:r>
            </a:p>
            <a:p>
              <a:pPr marL="685800" marR="0" lvl="1" indent="-228600" algn="ctr" defTabSz="914400" rtl="0" eaLnBrk="1" fontAlgn="auto" latinLnBrk="0" hangingPunct="1">
                <a:lnSpc>
                  <a:spcPct val="100000"/>
                </a:lnSpc>
                <a:spcBef>
                  <a:spcPts val="845"/>
                </a:spcBef>
                <a:spcAft>
                  <a:spcPts val="0"/>
                </a:spcAft>
                <a:buClr>
                  <a:srgbClr val="E6A4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Magdeburg ist im Begriff die Faktoren Infrastruktur und Logistik auszubauen</a:t>
              </a:r>
            </a:p>
            <a:p>
              <a:pPr marL="685800" marR="0" lvl="1" indent="-228600" algn="ctr" defTabSz="914400" rtl="0" eaLnBrk="1" fontAlgn="auto" latinLnBrk="0" hangingPunct="1">
                <a:lnSpc>
                  <a:spcPct val="100000"/>
                </a:lnSpc>
                <a:spcBef>
                  <a:spcPts val="845"/>
                </a:spcBef>
                <a:spcAft>
                  <a:spcPts val="0"/>
                </a:spcAft>
                <a:buClr>
                  <a:srgbClr val="E6A4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Subventionsausmaß, Lebensqualität, Internationalität, Personalverfügbarkeit ebenfalls von großer Bedeutung</a:t>
              </a:r>
            </a:p>
            <a:p>
              <a:pPr marL="685800" marR="0" lvl="1" indent="-228600" algn="ctr" defTabSz="914400" rtl="0" eaLnBrk="1" fontAlgn="auto" latinLnBrk="0" hangingPunct="1">
                <a:lnSpc>
                  <a:spcPct val="100000"/>
                </a:lnSpc>
                <a:spcBef>
                  <a:spcPts val="845"/>
                </a:spcBef>
                <a:spcAft>
                  <a:spcPts val="0"/>
                </a:spcAft>
                <a:buClr>
                  <a:srgbClr val="E6A400"/>
                </a:buClr>
                <a:buSzTx/>
                <a:buFont typeface="Arial" panose="020B0604020202020204" pitchFamily="34" charset="0"/>
                <a:buChar char="•"/>
                <a:tabLst/>
                <a:defRPr/>
              </a:pPr>
              <a:endParaRPr kumimoji="0" lang="de-DE" sz="1600" b="0"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endParaRPr>
            </a:p>
            <a:p>
              <a:pPr marL="0" marR="0" lvl="1" indent="0" algn="ctr" defTabSz="914400" rtl="0" eaLnBrk="1" fontAlgn="auto" latinLnBrk="0" hangingPunct="1">
                <a:lnSpc>
                  <a:spcPct val="100000"/>
                </a:lnSpc>
                <a:spcBef>
                  <a:spcPts val="845"/>
                </a:spcBef>
                <a:spcAft>
                  <a:spcPts val="0"/>
                </a:spcAft>
                <a:buClr>
                  <a:srgbClr val="E6A400"/>
                </a:buClr>
                <a:buSzTx/>
                <a:buFont typeface="Arial" panose="020B0604020202020204" pitchFamily="34" charset="0"/>
                <a:buNone/>
                <a:tabLst/>
                <a:defRPr/>
              </a:pPr>
              <a:r>
                <a:rPr kumimoji="0" lang="de-DE" sz="1600" b="1"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Dresden muss Flächen- und Medienproblematik lösen, sonst könnte </a:t>
              </a:r>
            </a:p>
            <a:p>
              <a:pPr marL="0" marR="0" lvl="1" indent="0" algn="ctr" defTabSz="914400" rtl="0" eaLnBrk="1" fontAlgn="auto" latinLnBrk="0" hangingPunct="1">
                <a:lnSpc>
                  <a:spcPct val="100000"/>
                </a:lnSpc>
                <a:spcBef>
                  <a:spcPts val="845"/>
                </a:spcBef>
                <a:spcAft>
                  <a:spcPts val="0"/>
                </a:spcAft>
                <a:buClr>
                  <a:srgbClr val="E6A400"/>
                </a:buClr>
                <a:buSzTx/>
                <a:buFont typeface="Arial" panose="020B0604020202020204" pitchFamily="34" charset="0"/>
                <a:buNone/>
                <a:tabLst/>
                <a:defRPr/>
              </a:pPr>
              <a:r>
                <a:rPr kumimoji="0" lang="de-DE" sz="1600" b="1" i="0" u="none" strike="noStrike" kern="1200" cap="none" spc="0" normalizeH="0" baseline="0" noProof="0" dirty="0">
                  <a:ln>
                    <a:noFill/>
                  </a:ln>
                  <a:solidFill>
                    <a:srgbClr val="5E5E5E"/>
                  </a:solidFill>
                  <a:effectLst/>
                  <a:uLnTx/>
                  <a:uFillTx/>
                  <a:latin typeface="Calibri" panose="020F0502020204030204"/>
                  <a:ea typeface="+mn-ea"/>
                  <a:cs typeface="Arial" panose="020B0604020202020204" pitchFamily="34" charset="0"/>
                  <a:sym typeface="Helvetica Neue"/>
                </a:rPr>
                <a:t>die Investitionstätigkeit in Magdeburg langfristig attraktiver werden</a:t>
              </a:r>
            </a:p>
            <a:p>
              <a:pPr marL="571500" marR="0" lvl="0" indent="-571500" algn="l" defTabSz="914400" rtl="0" eaLnBrk="1" fontAlgn="auto" latinLnBrk="0" hangingPunct="1">
                <a:lnSpc>
                  <a:spcPct val="100000"/>
                </a:lnSpc>
                <a:spcBef>
                  <a:spcPts val="845"/>
                </a:spcBef>
                <a:spcAft>
                  <a:spcPts val="0"/>
                </a:spcAft>
                <a:buClr>
                  <a:srgbClr val="E6A400"/>
                </a:buClr>
                <a:buSzTx/>
                <a:buFont typeface="Wingdings" panose="05000000000000000000" pitchFamily="2" charset="2"/>
                <a:buChar char="§"/>
                <a:tabLst/>
                <a:defRPr/>
              </a:pPr>
              <a:endParaRPr kumimoji="0" lang="de-DE" sz="2543" b="0" i="0" u="none" strike="noStrike" kern="1200" cap="none" spc="0" normalizeH="0" baseline="0" noProof="0" dirty="0">
                <a:ln>
                  <a:noFill/>
                </a:ln>
                <a:solidFill>
                  <a:srgbClr val="5E5E5E"/>
                </a:solidFill>
                <a:effectLst/>
                <a:uLnTx/>
                <a:uFillTx/>
                <a:latin typeface="Myriad Pro" panose="020B0503030403020204" pitchFamily="34" charset="0"/>
                <a:ea typeface="+mn-ea"/>
                <a:cs typeface="Arial" panose="020B0604020202020204" pitchFamily="34" charset="0"/>
                <a:sym typeface="Helvetica Neue"/>
              </a:endParaRPr>
            </a:p>
          </p:txBody>
        </p:sp>
      </p:grpSp>
      <p:pic>
        <p:nvPicPr>
          <p:cNvPr id="70" name="Grafik 69" descr="Ein Bild, das Kleidung, Person, Menschliches Gesicht, Anzug enthält.&#10;&#10;Automatisch generierte Beschreibung">
            <a:extLst>
              <a:ext uri="{FF2B5EF4-FFF2-40B4-BE49-F238E27FC236}">
                <a16:creationId xmlns:a16="http://schemas.microsoft.com/office/drawing/2014/main" id="{EA4D00B2-6C6A-80AE-712A-F6EB1EA6FBEC}"/>
              </a:ext>
            </a:extLst>
          </p:cNvPr>
          <p:cNvPicPr>
            <a:picLocks noChangeAspect="1"/>
          </p:cNvPicPr>
          <p:nvPr/>
        </p:nvPicPr>
        <p:blipFill>
          <a:blip r:embed="rId5"/>
          <a:stretch>
            <a:fillRect/>
          </a:stretch>
        </p:blipFill>
        <p:spPr>
          <a:xfrm>
            <a:off x="15779788" y="32650113"/>
            <a:ext cx="5106348" cy="5106348"/>
          </a:xfrm>
          <a:prstGeom prst="rect">
            <a:avLst/>
          </a:prstGeom>
        </p:spPr>
      </p:pic>
      <p:sp>
        <p:nvSpPr>
          <p:cNvPr id="72" name="Textfeld 71">
            <a:extLst>
              <a:ext uri="{FF2B5EF4-FFF2-40B4-BE49-F238E27FC236}">
                <a16:creationId xmlns:a16="http://schemas.microsoft.com/office/drawing/2014/main" id="{CE9E0A78-D547-6752-0C67-0798C77FB759}"/>
              </a:ext>
            </a:extLst>
          </p:cNvPr>
          <p:cNvSpPr txBox="1"/>
          <p:nvPr/>
        </p:nvSpPr>
        <p:spPr>
          <a:xfrm>
            <a:off x="22709680" y="31830045"/>
            <a:ext cx="5673050" cy="597869"/>
          </a:xfrm>
          <a:prstGeom prst="rect">
            <a:avLst/>
          </a:prstGeom>
          <a:noFill/>
          <a:ln>
            <a:noFill/>
          </a:ln>
        </p:spPr>
        <p:txBody>
          <a:bodyPr wrap="square">
            <a:noAutofit/>
          </a:bodyPr>
          <a:lstStyle/>
          <a:p>
            <a:pPr algn="just">
              <a:lnSpc>
                <a:spcPct val="150000"/>
              </a:lnSpc>
              <a:spcBef>
                <a:spcPts val="427"/>
              </a:spcBef>
              <a:spcAft>
                <a:spcPts val="845"/>
              </a:spcAft>
            </a:pPr>
            <a:r>
              <a:rPr lang="de-DE" sz="1413" dirty="0">
                <a:solidFill>
                  <a:srgbClr val="833C0B"/>
                </a:solidFill>
                <a:latin typeface="Arial" panose="020B0604020202020204" pitchFamily="34" charset="0"/>
                <a:ea typeface="Calibri" panose="020F0502020204030204" pitchFamily="34" charset="0"/>
                <a:cs typeface="Arial" panose="020B0604020202020204" pitchFamily="34" charset="0"/>
              </a:rPr>
              <a:t>█ </a:t>
            </a:r>
            <a:r>
              <a:rPr lang="de-DE" sz="1400" dirty="0">
                <a:solidFill>
                  <a:srgbClr val="833C0B"/>
                </a:solidFill>
                <a:latin typeface="Arial" panose="020B0604020202020204" pitchFamily="34" charset="0"/>
                <a:ea typeface="Calibri" panose="020F0502020204030204" pitchFamily="34" charset="0"/>
                <a:cs typeface="Arial" panose="020B0604020202020204" pitchFamily="34" charset="0"/>
              </a:rPr>
              <a:t>Fläche</a:t>
            </a:r>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solidFill>
                  <a:srgbClr val="FFC000"/>
                </a:solidFill>
                <a:latin typeface="Arial" panose="020B0604020202020204" pitchFamily="34" charset="0"/>
                <a:ea typeface="Calibri" panose="020F0502020204030204" pitchFamily="34" charset="0"/>
                <a:cs typeface="Arial" panose="020B0604020202020204" pitchFamily="34" charset="0"/>
              </a:rPr>
              <a:t>█ Strom</a:t>
            </a:r>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solidFill>
                  <a:srgbClr val="1F3864"/>
                </a:solidFill>
                <a:latin typeface="Arial" panose="020B0604020202020204" pitchFamily="34" charset="0"/>
                <a:ea typeface="Calibri" panose="020F0502020204030204" pitchFamily="34" charset="0"/>
                <a:cs typeface="Arial" panose="020B0604020202020204" pitchFamily="34" charset="0"/>
              </a:rPr>
              <a:t> </a:t>
            </a:r>
            <a:r>
              <a:rPr lang="de-DE" sz="1400" dirty="0">
                <a:solidFill>
                  <a:srgbClr val="4472C4"/>
                </a:solidFill>
                <a:latin typeface="Arial" panose="020B0604020202020204" pitchFamily="34" charset="0"/>
                <a:ea typeface="Calibri" panose="020F0502020204030204" pitchFamily="34" charset="0"/>
                <a:cs typeface="Arial" panose="020B0604020202020204" pitchFamily="34" charset="0"/>
              </a:rPr>
              <a:t>█ Wasser</a:t>
            </a:r>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solidFill>
                  <a:srgbClr val="595959"/>
                </a:solidFill>
                <a:latin typeface="Arial" panose="020B0604020202020204" pitchFamily="34" charset="0"/>
                <a:ea typeface="Calibri" panose="020F0502020204030204" pitchFamily="34" charset="0"/>
                <a:cs typeface="Arial" panose="020B0604020202020204" pitchFamily="34" charset="0"/>
              </a:rPr>
              <a:t>█ Erdgas</a:t>
            </a:r>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solidFill>
                  <a:srgbClr val="538135"/>
                </a:solidFill>
                <a:latin typeface="Arial" panose="020B0604020202020204" pitchFamily="34" charset="0"/>
                <a:ea typeface="Calibri" panose="020F0502020204030204" pitchFamily="34" charset="0"/>
                <a:cs typeface="Arial" panose="020B0604020202020204" pitchFamily="34" charset="0"/>
              </a:rPr>
              <a:t>█ Infrastruktur</a:t>
            </a:r>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solidFill>
                  <a:srgbClr val="C00000"/>
                </a:solidFill>
                <a:latin typeface="Arial" panose="020B0604020202020204" pitchFamily="34" charset="0"/>
                <a:ea typeface="Calibri" panose="020F0502020204030204" pitchFamily="34" charset="0"/>
                <a:cs typeface="Arial" panose="020B0604020202020204" pitchFamily="34" charset="0"/>
              </a:rPr>
              <a:t>█ Logistik</a:t>
            </a:r>
            <a:endParaRPr lang="de-DE" sz="1413" dirty="0">
              <a:latin typeface="Arial" panose="020B0604020202020204" pitchFamily="34" charset="0"/>
              <a:ea typeface="Calibri" panose="020F0502020204030204" pitchFamily="34" charset="0"/>
              <a:cs typeface="Times New Roman (Textkörper CS)"/>
            </a:endParaRPr>
          </a:p>
        </p:txBody>
      </p:sp>
      <p:sp>
        <p:nvSpPr>
          <p:cNvPr id="80" name="Textfeld 79">
            <a:extLst>
              <a:ext uri="{FF2B5EF4-FFF2-40B4-BE49-F238E27FC236}">
                <a16:creationId xmlns:a16="http://schemas.microsoft.com/office/drawing/2014/main" id="{2008A95A-B94A-6155-0DAD-E37CD7E30872}"/>
              </a:ext>
            </a:extLst>
          </p:cNvPr>
          <p:cNvSpPr txBox="1"/>
          <p:nvPr/>
        </p:nvSpPr>
        <p:spPr>
          <a:xfrm>
            <a:off x="15434158" y="19305356"/>
            <a:ext cx="7009312" cy="276999"/>
          </a:xfrm>
          <a:prstGeom prst="rect">
            <a:avLst/>
          </a:prstGeom>
          <a:noFill/>
        </p:spPr>
        <p:txBody>
          <a:bodyPr wrap="square" rtlCol="0">
            <a:spAutoFit/>
          </a:bodyPr>
          <a:lstStyle/>
          <a:p>
            <a:r>
              <a:rPr lang="de-DE" sz="1200" b="1" dirty="0">
                <a:solidFill>
                  <a:srgbClr val="E6A400"/>
                </a:solidFill>
              </a:rPr>
              <a:t>Tab.1: </a:t>
            </a:r>
            <a:r>
              <a:rPr lang="de-DE" sz="1200" dirty="0">
                <a:solidFill>
                  <a:schemeClr val="tx1">
                    <a:lumMod val="50000"/>
                    <a:lumOff val="50000"/>
                  </a:schemeClr>
                </a:solidFill>
              </a:rPr>
              <a:t>Vergleich Dresden – Magdeburg in Hinsicht auf Standortfaktoren Infrastruktur und Logistik</a:t>
            </a:r>
          </a:p>
        </p:txBody>
      </p:sp>
      <p:grpSp>
        <p:nvGrpSpPr>
          <p:cNvPr id="84" name="Gruppieren 83">
            <a:extLst>
              <a:ext uri="{FF2B5EF4-FFF2-40B4-BE49-F238E27FC236}">
                <a16:creationId xmlns:a16="http://schemas.microsoft.com/office/drawing/2014/main" id="{08A5F0E6-0C64-D960-1EC0-DC001AA6ADF0}"/>
              </a:ext>
            </a:extLst>
          </p:cNvPr>
          <p:cNvGrpSpPr>
            <a:grpSpLocks noChangeAspect="1"/>
          </p:cNvGrpSpPr>
          <p:nvPr/>
        </p:nvGrpSpPr>
        <p:grpSpPr>
          <a:xfrm>
            <a:off x="16424774" y="5537231"/>
            <a:ext cx="12008712" cy="12067939"/>
            <a:chOff x="18678424" y="5036943"/>
            <a:chExt cx="9253990" cy="9299632"/>
          </a:xfrm>
        </p:grpSpPr>
        <p:pic>
          <p:nvPicPr>
            <p:cNvPr id="79" name="Grafik 78" descr="Ein Bild, das Text, Karte, Diagramm, Screenshot enthält.&#10;&#10;Automatisch generierte Beschreibung">
              <a:extLst>
                <a:ext uri="{FF2B5EF4-FFF2-40B4-BE49-F238E27FC236}">
                  <a16:creationId xmlns:a16="http://schemas.microsoft.com/office/drawing/2014/main" id="{E89DACB8-FDDF-D11E-E9EB-4DEA7FF0FD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938"/>
            <a:stretch/>
          </p:blipFill>
          <p:spPr bwMode="auto">
            <a:xfrm>
              <a:off x="18678424" y="5036943"/>
              <a:ext cx="7897050" cy="9299632"/>
            </a:xfrm>
            <a:prstGeom prst="rect">
              <a:avLst/>
            </a:prstGeom>
            <a:noFill/>
            <a:ln>
              <a:noFill/>
            </a:ln>
          </p:spPr>
        </p:pic>
        <p:sp>
          <p:nvSpPr>
            <p:cNvPr id="81" name="Textfeld 80">
              <a:extLst>
                <a:ext uri="{FF2B5EF4-FFF2-40B4-BE49-F238E27FC236}">
                  <a16:creationId xmlns:a16="http://schemas.microsoft.com/office/drawing/2014/main" id="{4C175579-1632-E68A-0483-6084C5247C93}"/>
                </a:ext>
              </a:extLst>
            </p:cNvPr>
            <p:cNvSpPr txBox="1"/>
            <p:nvPr/>
          </p:nvSpPr>
          <p:spPr>
            <a:xfrm>
              <a:off x="24362217" y="10833329"/>
              <a:ext cx="3570197" cy="729312"/>
            </a:xfrm>
            <a:prstGeom prst="rect">
              <a:avLst/>
            </a:prstGeom>
            <a:noFill/>
          </p:spPr>
          <p:txBody>
            <a:bodyPr wrap="square" rtlCol="0">
              <a:spAutoFit/>
            </a:bodyPr>
            <a:lstStyle/>
            <a:p>
              <a:r>
                <a:rPr lang="de-DE" sz="1200" b="1" dirty="0">
                  <a:solidFill>
                    <a:srgbClr val="E6A400"/>
                  </a:solidFill>
                </a:rPr>
                <a:t>Abb.1: </a:t>
              </a:r>
              <a:r>
                <a:rPr lang="de-DE" sz="1200" dirty="0">
                  <a:solidFill>
                    <a:schemeClr val="tx1">
                      <a:lumMod val="50000"/>
                      <a:lumOff val="50000"/>
                    </a:schemeClr>
                  </a:solidFill>
                </a:rPr>
                <a:t>Netzwerke sowie Fertigungs- und Forschungsstandorte zur </a:t>
              </a:r>
              <a:r>
                <a:rPr lang="de-DE" sz="1200" dirty="0" err="1">
                  <a:solidFill>
                    <a:schemeClr val="tx1">
                      <a:lumMod val="50000"/>
                      <a:lumOff val="50000"/>
                    </a:schemeClr>
                  </a:solidFill>
                </a:rPr>
                <a:t>Halbleiterei</a:t>
              </a:r>
              <a:r>
                <a:rPr lang="de-DE" sz="1200" dirty="0">
                  <a:solidFill>
                    <a:schemeClr val="tx1">
                      <a:lumMod val="50000"/>
                      <a:lumOff val="50000"/>
                    </a:schemeClr>
                  </a:solidFill>
                </a:rPr>
                <a:t> in Deutschland </a:t>
              </a:r>
            </a:p>
            <a:p>
              <a:r>
                <a:rPr lang="de-DE" sz="1050" dirty="0">
                  <a:solidFill>
                    <a:schemeClr val="tx1">
                      <a:lumMod val="50000"/>
                      <a:lumOff val="50000"/>
                    </a:schemeClr>
                  </a:solidFill>
                </a:rPr>
                <a:t>(Quelle: M. Large (2020). www.All-electronics.de. Abgerufen am 24. Mai 2023 von https://www.all-electronics.de/elektronik-fertigung/mit-karte-alles-zur-halbleiterfertigung-in-deutschland-634.html#Karte)</a:t>
              </a:r>
            </a:p>
          </p:txBody>
        </p:sp>
      </p:grpSp>
      <p:grpSp>
        <p:nvGrpSpPr>
          <p:cNvPr id="83" name="Gruppieren 82">
            <a:extLst>
              <a:ext uri="{FF2B5EF4-FFF2-40B4-BE49-F238E27FC236}">
                <a16:creationId xmlns:a16="http://schemas.microsoft.com/office/drawing/2014/main" id="{DD70997B-66D9-0247-BF12-8F13B4B87C83}"/>
              </a:ext>
            </a:extLst>
          </p:cNvPr>
          <p:cNvGrpSpPr/>
          <p:nvPr/>
        </p:nvGrpSpPr>
        <p:grpSpPr>
          <a:xfrm>
            <a:off x="2256863" y="18447732"/>
            <a:ext cx="12808511" cy="5939829"/>
            <a:chOff x="9695242" y="9929881"/>
            <a:chExt cx="10279265" cy="5939829"/>
          </a:xfrm>
        </p:grpSpPr>
        <p:sp>
          <p:nvSpPr>
            <p:cNvPr id="39" name="Textplatzhalter 11">
              <a:extLst>
                <a:ext uri="{FF2B5EF4-FFF2-40B4-BE49-F238E27FC236}">
                  <a16:creationId xmlns:a16="http://schemas.microsoft.com/office/drawing/2014/main" id="{A71A77F5-745E-3E3C-A392-506A9B448B82}"/>
                </a:ext>
              </a:extLst>
            </p:cNvPr>
            <p:cNvSpPr txBox="1">
              <a:spLocks/>
            </p:cNvSpPr>
            <p:nvPr/>
          </p:nvSpPr>
          <p:spPr>
            <a:xfrm>
              <a:off x="9823912" y="11031352"/>
              <a:ext cx="10150595" cy="4838358"/>
            </a:xfrm>
            <a:prstGeom prst="rect">
              <a:avLst/>
            </a:prstGeom>
            <a:noFill/>
            <a:ln>
              <a:noFill/>
            </a:ln>
          </p:spPr>
          <p:txBody>
            <a:bodyPr>
              <a:normAutofit/>
            </a:bodyPr>
            <a:lstStyle>
              <a:lvl1pPr marL="571500" indent="-571500" algn="l" defTabSz="914400" rtl="0" eaLnBrk="1" latinLnBrk="0" hangingPunct="1">
                <a:lnSpc>
                  <a:spcPct val="100000"/>
                </a:lnSpc>
                <a:spcBef>
                  <a:spcPts val="2400"/>
                </a:spcBef>
                <a:spcAft>
                  <a:spcPts val="600"/>
                </a:spcAft>
                <a:buClr>
                  <a:srgbClr val="E6A400"/>
                </a:buClr>
                <a:buFont typeface="Wingdings" panose="05000000000000000000" pitchFamily="2" charset="2"/>
                <a:buChar char="§"/>
                <a:defRPr sz="3600" kern="1200" baseline="0">
                  <a:solidFill>
                    <a:srgbClr val="5E5E5E"/>
                  </a:solidFill>
                  <a:latin typeface="Myriad Pro" panose="020B0503030403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3200" kern="1200">
                  <a:solidFill>
                    <a:srgbClr val="5E5E5E"/>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800" kern="1200">
                  <a:solidFill>
                    <a:srgbClr val="5E5E5E"/>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400" kern="1200">
                  <a:solidFill>
                    <a:srgbClr val="5E5E5E"/>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E6A400"/>
                </a:buClr>
                <a:buFont typeface="Wingdings" panose="05000000000000000000" pitchFamily="2" charset="2"/>
                <a:buChar char="§"/>
                <a:defRPr sz="2000" kern="1200">
                  <a:solidFill>
                    <a:srgbClr val="5E5E5E"/>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4136" lvl="1" indent="-404136" algn="just">
                <a:spcBef>
                  <a:spcPts val="845"/>
                </a:spcBef>
                <a:spcAft>
                  <a:spcPts val="0"/>
                </a:spcAft>
                <a:buFont typeface="Wingdings" panose="05000000000000000000" pitchFamily="2" charset="2"/>
                <a:buChar char="§"/>
              </a:pPr>
              <a:r>
                <a:rPr lang="de-DE" sz="1600" b="1" dirty="0">
                  <a:solidFill>
                    <a:srgbClr val="E6A400"/>
                  </a:solidFill>
                  <a:latin typeface="+mn-lt"/>
                </a:rPr>
                <a:t>Flächenverfügbarkeit</a:t>
              </a:r>
            </a:p>
            <a:p>
              <a:pPr lvl="1" algn="just">
                <a:spcAft>
                  <a:spcPts val="0"/>
                </a:spcAft>
                <a:buFont typeface="Wingdings" panose="05000000000000000000" pitchFamily="2" charset="2"/>
                <a:buChar char="§"/>
              </a:pPr>
              <a:r>
                <a:rPr lang="de-DE" sz="1600" b="1" dirty="0">
                  <a:latin typeface="+mn-lt"/>
                </a:rPr>
                <a:t>Vorteil Magdeburg</a:t>
              </a:r>
            </a:p>
            <a:p>
              <a:pPr lvl="2" algn="just">
                <a:spcAft>
                  <a:spcPts val="0"/>
                </a:spcAft>
                <a:buFont typeface="Wingdings" panose="05000000000000000000" pitchFamily="2" charset="2"/>
                <a:buChar char="§"/>
              </a:pPr>
              <a:r>
                <a:rPr lang="de-DE" sz="1400" b="0" dirty="0">
                  <a:latin typeface="+mn-lt"/>
                </a:rPr>
                <a:t>Magdeburg erschließt das Industriegebiet „</a:t>
              </a:r>
              <a:r>
                <a:rPr lang="de-DE" sz="1400" b="0" dirty="0" err="1">
                  <a:latin typeface="+mn-lt"/>
                </a:rPr>
                <a:t>Hight</a:t>
              </a:r>
              <a:r>
                <a:rPr lang="de-DE" sz="1400" b="0" dirty="0">
                  <a:latin typeface="+mn-lt"/>
                </a:rPr>
                <a:t>-Tech-Park“ mit 1.127 Hektar</a:t>
              </a:r>
            </a:p>
            <a:p>
              <a:pPr lvl="2" algn="just">
                <a:spcAft>
                  <a:spcPts val="0"/>
                </a:spcAft>
                <a:buFont typeface="Wingdings" panose="05000000000000000000" pitchFamily="2" charset="2"/>
                <a:buChar char="§"/>
              </a:pPr>
              <a:r>
                <a:rPr lang="de-DE" sz="1400" b="0" dirty="0">
                  <a:latin typeface="+mn-lt"/>
                </a:rPr>
                <a:t>Weitere Umwidmungsprozesse im Bundesland (z.B. Sangerhausen, Teutschenthal und Bad Lauchstädt/Merseburg/Schkopau)</a:t>
              </a:r>
            </a:p>
            <a:p>
              <a:pPr marL="404136" lvl="1" indent="-404136" algn="just">
                <a:spcBef>
                  <a:spcPts val="845"/>
                </a:spcBef>
                <a:spcAft>
                  <a:spcPts val="0"/>
                </a:spcAft>
                <a:buFont typeface="Wingdings" panose="05000000000000000000" pitchFamily="2" charset="2"/>
                <a:buChar char="§"/>
              </a:pPr>
              <a:r>
                <a:rPr lang="de-DE" sz="1600" b="1" dirty="0">
                  <a:solidFill>
                    <a:srgbClr val="E6A400"/>
                  </a:solidFill>
                  <a:latin typeface="+mn-lt"/>
                </a:rPr>
                <a:t>Medienverfügbarkeit</a:t>
              </a:r>
            </a:p>
            <a:p>
              <a:pPr lvl="1" algn="just">
                <a:spcAft>
                  <a:spcPts val="0"/>
                </a:spcAft>
                <a:buFont typeface="Wingdings" panose="05000000000000000000" pitchFamily="2" charset="2"/>
                <a:buChar char="§"/>
              </a:pPr>
              <a:r>
                <a:rPr lang="de-DE" sz="1600" b="1" dirty="0">
                  <a:latin typeface="+mn-lt"/>
                </a:rPr>
                <a:t>Vorteil Magdeburg</a:t>
              </a:r>
            </a:p>
            <a:p>
              <a:pPr lvl="2" algn="just">
                <a:spcAft>
                  <a:spcPts val="0"/>
                </a:spcAft>
                <a:buFont typeface="Wingdings" panose="05000000000000000000" pitchFamily="2" charset="2"/>
                <a:buChar char="§"/>
              </a:pPr>
              <a:r>
                <a:rPr lang="de-DE" sz="1400" b="1" dirty="0">
                  <a:latin typeface="+mn-lt"/>
                </a:rPr>
                <a:t>Strom:</a:t>
              </a:r>
              <a:r>
                <a:rPr lang="de-DE" sz="1400" b="0" dirty="0">
                  <a:latin typeface="+mn-lt"/>
                  <a:sym typeface="Wingdings" panose="05000000000000000000" pitchFamily="2" charset="2"/>
                </a:rPr>
                <a:t>	</a:t>
              </a:r>
              <a:r>
                <a:rPr lang="de-DE" sz="1400" b="0" dirty="0">
                  <a:latin typeface="+mn-lt"/>
                </a:rPr>
                <a:t>Magdeburg punktet mit 380kV Hochspannungs-Knotenpunkt</a:t>
              </a:r>
            </a:p>
            <a:p>
              <a:pPr lvl="2" algn="just">
                <a:spcAft>
                  <a:spcPts val="0"/>
                </a:spcAft>
                <a:buFont typeface="Wingdings" panose="05000000000000000000" pitchFamily="2" charset="2"/>
                <a:buChar char="§"/>
              </a:pPr>
              <a:r>
                <a:rPr lang="de-DE" sz="1400" b="1" dirty="0">
                  <a:latin typeface="+mn-lt"/>
                </a:rPr>
                <a:t>Wasser:</a:t>
              </a:r>
              <a:r>
                <a:rPr lang="de-DE" sz="1400" b="0" dirty="0">
                  <a:latin typeface="+mn-lt"/>
                  <a:sym typeface="Wingdings" panose="05000000000000000000" pitchFamily="2" charset="2"/>
                </a:rPr>
                <a:t>	</a:t>
              </a:r>
              <a:r>
                <a:rPr lang="de-DE" sz="1400" b="0" dirty="0">
                  <a:latin typeface="+mn-lt"/>
                </a:rPr>
                <a:t>Magdeburg besitzt die Möglichkeit alte Kapazitäten aus der Zeit der Schwerindustrie zu mobilisieren</a:t>
              </a:r>
            </a:p>
            <a:p>
              <a:pPr lvl="2" algn="just">
                <a:spcAft>
                  <a:spcPts val="0"/>
                </a:spcAft>
                <a:buFont typeface="Wingdings" panose="05000000000000000000" pitchFamily="2" charset="2"/>
                <a:buChar char="§"/>
              </a:pPr>
              <a:r>
                <a:rPr lang="de-DE" sz="1400" b="1" dirty="0">
                  <a:latin typeface="+mn-lt"/>
                </a:rPr>
                <a:t>Erdgas: </a:t>
              </a:r>
              <a:r>
                <a:rPr lang="de-DE" sz="1400" b="0" dirty="0">
                  <a:latin typeface="+mn-lt"/>
                </a:rPr>
                <a:t>	Dresden mit vorteilhafter Vernetzung nach Übersicht „European Hydrogen Backbone“ bis 2030</a:t>
              </a:r>
            </a:p>
            <a:p>
              <a:pPr marL="404136" lvl="1" indent="-404136" algn="just">
                <a:spcBef>
                  <a:spcPts val="845"/>
                </a:spcBef>
                <a:spcAft>
                  <a:spcPts val="0"/>
                </a:spcAft>
                <a:buFont typeface="Wingdings" panose="05000000000000000000" pitchFamily="2" charset="2"/>
                <a:buChar char="§"/>
              </a:pPr>
              <a:r>
                <a:rPr lang="de-DE" sz="1600" b="1" dirty="0">
                  <a:solidFill>
                    <a:srgbClr val="E6A400"/>
                  </a:solidFill>
                  <a:latin typeface="+mn-lt"/>
                </a:rPr>
                <a:t>Infrastruktur</a:t>
              </a:r>
            </a:p>
            <a:p>
              <a:pPr lvl="1" algn="just">
                <a:spcAft>
                  <a:spcPts val="0"/>
                </a:spcAft>
                <a:buFont typeface="Wingdings" panose="05000000000000000000" pitchFamily="2" charset="2"/>
                <a:buChar char="§"/>
              </a:pPr>
              <a:r>
                <a:rPr lang="de-DE" sz="1600" b="1" dirty="0">
                  <a:latin typeface="+mn-lt"/>
                </a:rPr>
                <a:t>Vorteil Dresden</a:t>
              </a:r>
            </a:p>
            <a:p>
              <a:pPr lvl="2" algn="just">
                <a:spcAft>
                  <a:spcPts val="0"/>
                </a:spcAft>
                <a:buFont typeface="Wingdings" panose="05000000000000000000" pitchFamily="2" charset="2"/>
                <a:buChar char="§"/>
              </a:pPr>
              <a:r>
                <a:rPr lang="de-DE" sz="1400" b="0" dirty="0">
                  <a:latin typeface="+mn-lt"/>
                </a:rPr>
                <a:t>Dresden als Vorreiter, Magdeburg beginnt mit großem Potenzial aufzuholen (siehe </a:t>
              </a:r>
              <a:r>
                <a:rPr lang="de-DE" sz="1400" b="1" dirty="0">
                  <a:solidFill>
                    <a:srgbClr val="E6A400"/>
                  </a:solidFill>
                  <a:latin typeface="+mn-lt"/>
                </a:rPr>
                <a:t>Tab. 1</a:t>
              </a:r>
              <a:r>
                <a:rPr lang="de-DE" sz="1400" b="0" dirty="0">
                  <a:latin typeface="+mn-lt"/>
                </a:rPr>
                <a:t>)</a:t>
              </a:r>
            </a:p>
            <a:p>
              <a:pPr marL="404136" lvl="1" indent="-404136" algn="just">
                <a:spcBef>
                  <a:spcPts val="845"/>
                </a:spcBef>
                <a:spcAft>
                  <a:spcPts val="0"/>
                </a:spcAft>
                <a:buFont typeface="Wingdings" panose="05000000000000000000" pitchFamily="2" charset="2"/>
                <a:buChar char="§"/>
              </a:pPr>
              <a:r>
                <a:rPr lang="de-DE" sz="1600" b="1" dirty="0">
                  <a:solidFill>
                    <a:srgbClr val="E6A400"/>
                  </a:solidFill>
                  <a:latin typeface="+mn-lt"/>
                </a:rPr>
                <a:t>Logistik</a:t>
              </a:r>
            </a:p>
            <a:p>
              <a:pPr lvl="1" algn="just">
                <a:spcAft>
                  <a:spcPts val="0"/>
                </a:spcAft>
                <a:buFont typeface="Wingdings" panose="05000000000000000000" pitchFamily="2" charset="2"/>
                <a:buChar char="§"/>
              </a:pPr>
              <a:r>
                <a:rPr lang="de-DE" sz="1600" b="1" dirty="0">
                  <a:latin typeface="+mn-lt"/>
                </a:rPr>
                <a:t>Vorteil Dresden</a:t>
              </a:r>
            </a:p>
            <a:p>
              <a:pPr lvl="2" algn="just">
                <a:spcAft>
                  <a:spcPts val="0"/>
                </a:spcAft>
                <a:buFont typeface="Wingdings" panose="05000000000000000000" pitchFamily="2" charset="2"/>
                <a:buChar char="§"/>
              </a:pPr>
              <a:r>
                <a:rPr lang="de-DE" sz="1400" b="0" dirty="0">
                  <a:latin typeface="+mn-lt"/>
                </a:rPr>
                <a:t>Dresden als Vorreiter, Magdeburg beginnt mit großem Potenzial aufzuholen (siehe </a:t>
              </a:r>
              <a:r>
                <a:rPr lang="de-DE" sz="1400" b="1" dirty="0">
                  <a:solidFill>
                    <a:srgbClr val="E6A400"/>
                  </a:solidFill>
                  <a:latin typeface="+mn-lt"/>
                </a:rPr>
                <a:t>Tab. 1</a:t>
              </a:r>
              <a:r>
                <a:rPr lang="de-DE" sz="1400" b="0" dirty="0">
                  <a:latin typeface="+mn-lt"/>
                </a:rPr>
                <a:t>)</a:t>
              </a:r>
            </a:p>
          </p:txBody>
        </p:sp>
        <p:sp>
          <p:nvSpPr>
            <p:cNvPr id="40" name="Inhaltsplatzhalter 1">
              <a:extLst>
                <a:ext uri="{FF2B5EF4-FFF2-40B4-BE49-F238E27FC236}">
                  <a16:creationId xmlns:a16="http://schemas.microsoft.com/office/drawing/2014/main" id="{1B6CC4DB-155E-D1C5-3E3C-23D9C4DDF161}"/>
                </a:ext>
              </a:extLst>
            </p:cNvPr>
            <p:cNvSpPr txBox="1">
              <a:spLocks/>
            </p:cNvSpPr>
            <p:nvPr/>
          </p:nvSpPr>
          <p:spPr>
            <a:xfrm>
              <a:off x="9695242" y="9929881"/>
              <a:ext cx="7098608" cy="100045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r>
                <a:rPr lang="de-DE" sz="3114" dirty="0"/>
                <a:t>Wesentliche Standortgrundlagen</a:t>
              </a:r>
            </a:p>
          </p:txBody>
        </p:sp>
      </p:grpSp>
      <p:grpSp>
        <p:nvGrpSpPr>
          <p:cNvPr id="146" name="Gruppieren 145">
            <a:extLst>
              <a:ext uri="{FF2B5EF4-FFF2-40B4-BE49-F238E27FC236}">
                <a16:creationId xmlns:a16="http://schemas.microsoft.com/office/drawing/2014/main" id="{7320B3B9-43A6-ADFF-B6D9-2663D3DC9EE3}"/>
              </a:ext>
            </a:extLst>
          </p:cNvPr>
          <p:cNvGrpSpPr/>
          <p:nvPr/>
        </p:nvGrpSpPr>
        <p:grpSpPr>
          <a:xfrm>
            <a:off x="1755496" y="9217132"/>
            <a:ext cx="7599976" cy="8149458"/>
            <a:chOff x="1755496" y="9979132"/>
            <a:chExt cx="7599976" cy="8149458"/>
          </a:xfrm>
        </p:grpSpPr>
        <p:grpSp>
          <p:nvGrpSpPr>
            <p:cNvPr id="137" name="Gruppieren 136">
              <a:extLst>
                <a:ext uri="{FF2B5EF4-FFF2-40B4-BE49-F238E27FC236}">
                  <a16:creationId xmlns:a16="http://schemas.microsoft.com/office/drawing/2014/main" id="{95AC1D7E-8492-B04D-2A9C-F9C45E25A65C}"/>
                </a:ext>
              </a:extLst>
            </p:cNvPr>
            <p:cNvGrpSpPr/>
            <p:nvPr/>
          </p:nvGrpSpPr>
          <p:grpSpPr>
            <a:xfrm>
              <a:off x="2218439" y="9979132"/>
              <a:ext cx="7137033" cy="8095544"/>
              <a:chOff x="1983306" y="9979132"/>
              <a:chExt cx="7137033" cy="8095544"/>
            </a:xfrm>
          </p:grpSpPr>
          <p:sp>
            <p:nvSpPr>
              <p:cNvPr id="106" name="Textplatzhalter 11">
                <a:extLst>
                  <a:ext uri="{FF2B5EF4-FFF2-40B4-BE49-F238E27FC236}">
                    <a16:creationId xmlns:a16="http://schemas.microsoft.com/office/drawing/2014/main" id="{662A7FD7-EC80-B70F-C8C3-9ACEC8EFA1BD}"/>
                  </a:ext>
                </a:extLst>
              </p:cNvPr>
              <p:cNvSpPr txBox="1">
                <a:spLocks/>
              </p:cNvSpPr>
              <p:nvPr/>
            </p:nvSpPr>
            <p:spPr>
              <a:xfrm>
                <a:off x="1983306" y="11125658"/>
                <a:ext cx="6048001" cy="2820640"/>
              </a:xfrm>
              <a:prstGeom prst="rect">
                <a:avLst/>
              </a:prstGeom>
              <a:noFill/>
            </p:spPr>
            <p:txBody>
              <a:bodyPr>
                <a:normAutofit/>
              </a:bodyPr>
              <a:lstStyle>
                <a:lvl1pPr marL="571500" indent="-571500" algn="l" defTabSz="914400" rtl="0" eaLnBrk="1" latinLnBrk="0" hangingPunct="1">
                  <a:lnSpc>
                    <a:spcPct val="100000"/>
                  </a:lnSpc>
                  <a:spcBef>
                    <a:spcPts val="2400"/>
                  </a:spcBef>
                  <a:spcAft>
                    <a:spcPts val="600"/>
                  </a:spcAft>
                  <a:buClr>
                    <a:srgbClr val="E6A400"/>
                  </a:buClr>
                  <a:buFont typeface="Wingdings" panose="05000000000000000000" pitchFamily="2" charset="2"/>
                  <a:buChar char="§"/>
                  <a:defRPr sz="3600" kern="1200" baseline="0">
                    <a:solidFill>
                      <a:srgbClr val="5E5E5E"/>
                    </a:solidFill>
                    <a:latin typeface="Myriad Pro" panose="020B0503030403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3200" kern="1200">
                    <a:solidFill>
                      <a:srgbClr val="5E5E5E"/>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800" kern="1200">
                    <a:solidFill>
                      <a:srgbClr val="5E5E5E"/>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400" kern="1200">
                    <a:solidFill>
                      <a:srgbClr val="5E5E5E"/>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E6A400"/>
                  </a:buClr>
                  <a:buFont typeface="Wingdings" panose="05000000000000000000" pitchFamily="2" charset="2"/>
                  <a:buChar char="§"/>
                  <a:defRPr sz="2000" kern="1200">
                    <a:solidFill>
                      <a:srgbClr val="5E5E5E"/>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845"/>
                  </a:spcBef>
                  <a:spcAft>
                    <a:spcPts val="0"/>
                  </a:spcAft>
                  <a:buNone/>
                </a:pPr>
                <a:r>
                  <a:rPr lang="de-DE" sz="1400" dirty="0">
                    <a:latin typeface="+mn-lt"/>
                  </a:rPr>
                  <a:t>In dieser Arbeit wird thematisiert, welche wesentlichen Standortbedingungen notwendig sind, um beste Voraussetzungen für ein Halbleiterwerk zu bieten. Es wird dabei auf Flächen- und Medienverfügbarkeit, Infrastruktur und logistische Rahmenbedingungen eingegangen. </a:t>
                </a:r>
              </a:p>
              <a:p>
                <a:pPr marL="0" indent="0" algn="just">
                  <a:spcBef>
                    <a:spcPts val="845"/>
                  </a:spcBef>
                  <a:spcAft>
                    <a:spcPts val="0"/>
                  </a:spcAft>
                  <a:buNone/>
                </a:pPr>
                <a:r>
                  <a:rPr lang="de-DE" sz="1400" dirty="0">
                    <a:latin typeface="+mn-lt"/>
                  </a:rPr>
                  <a:t>Es ist zu erwähnen, dass die Standortentscheidung aus einem sehr komplexen Untersuchungsprozess hervorgeht, zu dem weitaus mehr Faktoren als die hier Untersuchten gehören. So gehören neben den existenziellen, technischen Grundlagen, wie der Medienverfügbarkeit, auch Standortfaktoren wie Personalverfügbarkeit, Subventionsdimensionen, Wohnungsverfügbarkeit, Freizeitangebote und Ähnliches zu den zu untersuchenden Eigenschaften der Standorte. </a:t>
                </a:r>
              </a:p>
              <a:p>
                <a:pPr>
                  <a:spcBef>
                    <a:spcPts val="845"/>
                  </a:spcBef>
                  <a:spcAft>
                    <a:spcPts val="0"/>
                  </a:spcAft>
                </a:pPr>
                <a:endParaRPr lang="de-DE" sz="2543" b="0" dirty="0"/>
              </a:p>
            </p:txBody>
          </p:sp>
          <p:sp>
            <p:nvSpPr>
              <p:cNvPr id="107" name="Inhaltsplatzhalter 1">
                <a:extLst>
                  <a:ext uri="{FF2B5EF4-FFF2-40B4-BE49-F238E27FC236}">
                    <a16:creationId xmlns:a16="http://schemas.microsoft.com/office/drawing/2014/main" id="{5832A67D-005E-E4D0-31A8-001329E92918}"/>
                  </a:ext>
                </a:extLst>
              </p:cNvPr>
              <p:cNvSpPr txBox="1">
                <a:spLocks/>
              </p:cNvSpPr>
              <p:nvPr/>
            </p:nvSpPr>
            <p:spPr>
              <a:xfrm>
                <a:off x="1983307" y="9979132"/>
                <a:ext cx="7098608" cy="100045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r>
                  <a:rPr lang="de-DE" sz="3114" u="sng" dirty="0"/>
                  <a:t>Vorbemerkungen</a:t>
                </a:r>
              </a:p>
            </p:txBody>
          </p:sp>
          <p:grpSp>
            <p:nvGrpSpPr>
              <p:cNvPr id="110" name="Gruppieren 109">
                <a:extLst>
                  <a:ext uri="{FF2B5EF4-FFF2-40B4-BE49-F238E27FC236}">
                    <a16:creationId xmlns:a16="http://schemas.microsoft.com/office/drawing/2014/main" id="{275BF808-3747-AB5A-88E3-9431E88E64D7}"/>
                  </a:ext>
                </a:extLst>
              </p:cNvPr>
              <p:cNvGrpSpPr/>
              <p:nvPr/>
            </p:nvGrpSpPr>
            <p:grpSpPr>
              <a:xfrm>
                <a:off x="1983307" y="13872008"/>
                <a:ext cx="7137032" cy="4202668"/>
                <a:chOff x="8657179" y="9971710"/>
                <a:chExt cx="7137032" cy="4202668"/>
              </a:xfrm>
            </p:grpSpPr>
            <p:sp>
              <p:nvSpPr>
                <p:cNvPr id="108" name="Textplatzhalter 11">
                  <a:extLst>
                    <a:ext uri="{FF2B5EF4-FFF2-40B4-BE49-F238E27FC236}">
                      <a16:creationId xmlns:a16="http://schemas.microsoft.com/office/drawing/2014/main" id="{24B8F4D1-24D7-B98B-254E-B8B07DCB9ED5}"/>
                    </a:ext>
                  </a:extLst>
                </p:cNvPr>
                <p:cNvSpPr txBox="1">
                  <a:spLocks/>
                </p:cNvSpPr>
                <p:nvPr/>
              </p:nvSpPr>
              <p:spPr>
                <a:xfrm>
                  <a:off x="8657179" y="11129450"/>
                  <a:ext cx="6047999" cy="3044928"/>
                </a:xfrm>
                <a:prstGeom prst="rect">
                  <a:avLst/>
                </a:prstGeom>
                <a:noFill/>
              </p:spPr>
              <p:txBody>
                <a:bodyPr>
                  <a:noAutofit/>
                </a:bodyPr>
                <a:lstStyle>
                  <a:lvl1pPr marL="571500" indent="-571500" algn="l" defTabSz="914400" rtl="0" eaLnBrk="1" latinLnBrk="0" hangingPunct="1">
                    <a:lnSpc>
                      <a:spcPct val="100000"/>
                    </a:lnSpc>
                    <a:spcBef>
                      <a:spcPts val="2400"/>
                    </a:spcBef>
                    <a:spcAft>
                      <a:spcPts val="600"/>
                    </a:spcAft>
                    <a:buClr>
                      <a:srgbClr val="E6A400"/>
                    </a:buClr>
                    <a:buFont typeface="Wingdings" panose="05000000000000000000" pitchFamily="2" charset="2"/>
                    <a:buChar char="§"/>
                    <a:defRPr sz="3600" kern="1200" baseline="0">
                      <a:solidFill>
                        <a:srgbClr val="5E5E5E"/>
                      </a:solidFill>
                      <a:latin typeface="Myriad Pro" panose="020B0503030403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3200" kern="1200">
                      <a:solidFill>
                        <a:srgbClr val="5E5E5E"/>
                      </a:solidFill>
                      <a:latin typeface="Myriad Pro" panose="020B0503030403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800" kern="1200">
                      <a:solidFill>
                        <a:srgbClr val="5E5E5E"/>
                      </a:solidFill>
                      <a:latin typeface="Myriad Pro" panose="020B0503030403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E6A400"/>
                    </a:buClr>
                    <a:buFont typeface="Arial" panose="020B0604020202020204" pitchFamily="34" charset="0"/>
                    <a:buChar char="•"/>
                    <a:defRPr sz="2400" kern="1200">
                      <a:solidFill>
                        <a:srgbClr val="5E5E5E"/>
                      </a:solidFill>
                      <a:latin typeface="Myriad Pro" panose="020B0503030403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E6A400"/>
                    </a:buClr>
                    <a:buFont typeface="Wingdings" panose="05000000000000000000" pitchFamily="2" charset="2"/>
                    <a:buChar char="§"/>
                    <a:defRPr sz="2000" kern="1200">
                      <a:solidFill>
                        <a:srgbClr val="5E5E5E"/>
                      </a:solidFill>
                      <a:latin typeface="Myriad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845"/>
                    </a:spcBef>
                    <a:spcAft>
                      <a:spcPts val="0"/>
                    </a:spcAft>
                    <a:buNone/>
                  </a:pPr>
                  <a:r>
                    <a:rPr lang="de-DE" sz="1400" dirty="0">
                      <a:latin typeface="+mn-lt"/>
                    </a:rPr>
                    <a:t>Folgende </a:t>
                  </a:r>
                  <a:r>
                    <a:rPr lang="de-DE" sz="1400" b="1" dirty="0">
                      <a:solidFill>
                        <a:srgbClr val="E6A400"/>
                      </a:solidFill>
                      <a:latin typeface="+mn-lt"/>
                    </a:rPr>
                    <a:t>Forschungsfragen</a:t>
                  </a:r>
                  <a:r>
                    <a:rPr lang="de-DE" sz="1400" dirty="0">
                      <a:latin typeface="+mn-lt"/>
                    </a:rPr>
                    <a:t> werden beantwortet: </a:t>
                  </a:r>
                </a:p>
                <a:p>
                  <a:pPr marL="0" indent="0" algn="just">
                    <a:lnSpc>
                      <a:spcPct val="120000"/>
                    </a:lnSpc>
                    <a:spcBef>
                      <a:spcPts val="0"/>
                    </a:spcBef>
                    <a:spcAft>
                      <a:spcPts val="0"/>
                    </a:spcAft>
                    <a:buNone/>
                  </a:pPr>
                  <a:r>
                    <a:rPr lang="de-DE" sz="1400" b="1" dirty="0">
                      <a:solidFill>
                        <a:srgbClr val="E6A400"/>
                      </a:solidFill>
                      <a:latin typeface="+mn-lt"/>
                    </a:rPr>
                    <a:t>1.</a:t>
                  </a:r>
                  <a:r>
                    <a:rPr lang="de-DE" sz="1400" dirty="0">
                      <a:latin typeface="+mn-lt"/>
                    </a:rPr>
                    <a:t>	Was sind wesentliche Standortgrundlagen für ein Halbleiterwerk?</a:t>
                  </a:r>
                </a:p>
                <a:p>
                  <a:pPr marL="0" indent="0" algn="just">
                    <a:lnSpc>
                      <a:spcPct val="120000"/>
                    </a:lnSpc>
                    <a:spcBef>
                      <a:spcPts val="0"/>
                    </a:spcBef>
                    <a:spcAft>
                      <a:spcPts val="0"/>
                    </a:spcAft>
                    <a:buNone/>
                  </a:pPr>
                  <a:endParaRPr lang="de-DE" sz="1400" dirty="0">
                    <a:latin typeface="+mn-lt"/>
                  </a:endParaRPr>
                </a:p>
                <a:p>
                  <a:pPr marL="0" indent="0" algn="just">
                    <a:lnSpc>
                      <a:spcPct val="120000"/>
                    </a:lnSpc>
                    <a:spcBef>
                      <a:spcPts val="0"/>
                    </a:spcBef>
                    <a:spcAft>
                      <a:spcPts val="0"/>
                    </a:spcAft>
                    <a:buNone/>
                  </a:pPr>
                  <a:r>
                    <a:rPr lang="de-DE" sz="1400" b="1" dirty="0">
                      <a:solidFill>
                        <a:srgbClr val="E6A400"/>
                      </a:solidFill>
                      <a:latin typeface="+mn-lt"/>
                    </a:rPr>
                    <a:t>2.</a:t>
                  </a:r>
                  <a:r>
                    <a:rPr lang="de-DE" sz="1400" dirty="0">
                      <a:latin typeface="+mn-lt"/>
                    </a:rPr>
                    <a:t>	Welche Pro- und Contra-Argumente gibt es in diesem Hinblick für </a:t>
                  </a:r>
                </a:p>
                <a:p>
                  <a:pPr marL="0" indent="0" algn="just">
                    <a:lnSpc>
                      <a:spcPct val="120000"/>
                    </a:lnSpc>
                    <a:spcBef>
                      <a:spcPts val="0"/>
                    </a:spcBef>
                    <a:spcAft>
                      <a:spcPts val="0"/>
                    </a:spcAft>
                    <a:buNone/>
                  </a:pPr>
                  <a:r>
                    <a:rPr lang="de-DE" sz="1400" dirty="0">
                      <a:latin typeface="+mn-lt"/>
                    </a:rPr>
                    <a:t>	den Standort Dresden?</a:t>
                  </a:r>
                </a:p>
                <a:p>
                  <a:pPr marL="0" indent="0" algn="just">
                    <a:lnSpc>
                      <a:spcPct val="120000"/>
                    </a:lnSpc>
                    <a:spcBef>
                      <a:spcPts val="0"/>
                    </a:spcBef>
                    <a:spcAft>
                      <a:spcPts val="0"/>
                    </a:spcAft>
                    <a:buNone/>
                  </a:pPr>
                  <a:endParaRPr lang="de-DE" sz="1400" dirty="0">
                    <a:latin typeface="+mn-lt"/>
                  </a:endParaRPr>
                </a:p>
                <a:p>
                  <a:pPr marL="0" indent="0" algn="just">
                    <a:lnSpc>
                      <a:spcPct val="120000"/>
                    </a:lnSpc>
                    <a:spcBef>
                      <a:spcPts val="0"/>
                    </a:spcBef>
                    <a:spcAft>
                      <a:spcPts val="0"/>
                    </a:spcAft>
                    <a:buNone/>
                  </a:pPr>
                  <a:r>
                    <a:rPr lang="de-DE" sz="1400" b="1" dirty="0">
                      <a:solidFill>
                        <a:srgbClr val="E6A400"/>
                      </a:solidFill>
                      <a:latin typeface="+mn-lt"/>
                    </a:rPr>
                    <a:t>3.</a:t>
                  </a:r>
                  <a:r>
                    <a:rPr lang="de-DE" sz="1400" dirty="0">
                      <a:latin typeface="+mn-lt"/>
                    </a:rPr>
                    <a:t>	Welche Pro- und Contra-Argumente gibt es in diesem Hinblick für </a:t>
                  </a:r>
                </a:p>
                <a:p>
                  <a:pPr marL="0" indent="0" algn="just">
                    <a:lnSpc>
                      <a:spcPct val="120000"/>
                    </a:lnSpc>
                    <a:spcBef>
                      <a:spcPts val="0"/>
                    </a:spcBef>
                    <a:spcAft>
                      <a:spcPts val="0"/>
                    </a:spcAft>
                    <a:buNone/>
                  </a:pPr>
                  <a:r>
                    <a:rPr lang="de-DE" sz="1400" dirty="0">
                      <a:latin typeface="+mn-lt"/>
                    </a:rPr>
                    <a:t>	den Standort Magdeburg?</a:t>
                  </a:r>
                </a:p>
                <a:p>
                  <a:pPr marL="0" indent="0" algn="just">
                    <a:lnSpc>
                      <a:spcPct val="120000"/>
                    </a:lnSpc>
                    <a:spcBef>
                      <a:spcPts val="0"/>
                    </a:spcBef>
                    <a:spcAft>
                      <a:spcPts val="0"/>
                    </a:spcAft>
                    <a:buNone/>
                  </a:pPr>
                  <a:endParaRPr lang="de-DE" sz="1400" dirty="0">
                    <a:latin typeface="+mn-lt"/>
                  </a:endParaRPr>
                </a:p>
                <a:p>
                  <a:pPr marL="0" indent="0" algn="just">
                    <a:lnSpc>
                      <a:spcPct val="120000"/>
                    </a:lnSpc>
                    <a:spcBef>
                      <a:spcPts val="0"/>
                    </a:spcBef>
                    <a:spcAft>
                      <a:spcPts val="0"/>
                    </a:spcAft>
                    <a:buNone/>
                  </a:pPr>
                  <a:r>
                    <a:rPr lang="de-DE" sz="1400" b="1" dirty="0">
                      <a:solidFill>
                        <a:srgbClr val="E6A400"/>
                      </a:solidFill>
                      <a:latin typeface="+mn-lt"/>
                    </a:rPr>
                    <a:t>4.</a:t>
                  </a:r>
                  <a:r>
                    <a:rPr lang="de-DE" sz="1400" dirty="0">
                      <a:latin typeface="+mn-lt"/>
                    </a:rPr>
                    <a:t>	Welcher Standort bietet in diesem Hinblick die lukrativsten </a:t>
                  </a:r>
                </a:p>
                <a:p>
                  <a:pPr marL="0" indent="0" algn="just">
                    <a:lnSpc>
                      <a:spcPct val="120000"/>
                    </a:lnSpc>
                    <a:spcBef>
                      <a:spcPts val="0"/>
                    </a:spcBef>
                    <a:spcAft>
                      <a:spcPts val="0"/>
                    </a:spcAft>
                    <a:buNone/>
                  </a:pPr>
                  <a:r>
                    <a:rPr lang="de-DE" sz="1400" dirty="0">
                      <a:latin typeface="+mn-lt"/>
                    </a:rPr>
                    <a:t>	Standortfaktoren für eine zukünftige Investition?</a:t>
                  </a:r>
                </a:p>
                <a:p>
                  <a:pPr>
                    <a:spcBef>
                      <a:spcPts val="845"/>
                    </a:spcBef>
                    <a:spcAft>
                      <a:spcPts val="0"/>
                    </a:spcAft>
                  </a:pPr>
                  <a:endParaRPr lang="de-DE" sz="2543" b="0" dirty="0"/>
                </a:p>
              </p:txBody>
            </p:sp>
            <p:sp>
              <p:nvSpPr>
                <p:cNvPr id="109" name="Inhaltsplatzhalter 1">
                  <a:extLst>
                    <a:ext uri="{FF2B5EF4-FFF2-40B4-BE49-F238E27FC236}">
                      <a16:creationId xmlns:a16="http://schemas.microsoft.com/office/drawing/2014/main" id="{A34FF0E9-A3D0-F40A-8D8E-9FA3195B9DE1}"/>
                    </a:ext>
                  </a:extLst>
                </p:cNvPr>
                <p:cNvSpPr txBox="1">
                  <a:spLocks/>
                </p:cNvSpPr>
                <p:nvPr/>
              </p:nvSpPr>
              <p:spPr>
                <a:xfrm>
                  <a:off x="8695603" y="9971710"/>
                  <a:ext cx="7098608" cy="1000453"/>
                </a:xfrm>
                <a:prstGeom prst="rect">
                  <a:avLst/>
                </a:prstGeom>
              </p:spPr>
              <p:txBody>
                <a:bodyPr vert="horz" lIns="64677" tIns="32339" rIns="64677" bIns="32339" rtlCol="0" anchor="ctr" anchorCtr="0">
                  <a:normAutofit/>
                </a:bodyPr>
                <a:lstStyle>
                  <a:lvl1pPr marL="0" indent="0" algn="l" defTabSz="4036710" rtl="0" eaLnBrk="1" latinLnBrk="0" hangingPunct="1">
                    <a:lnSpc>
                      <a:spcPct val="90000"/>
                    </a:lnSpc>
                    <a:spcBef>
                      <a:spcPts val="4415"/>
                    </a:spcBef>
                    <a:buFont typeface="Arial" panose="020B0604020202020204" pitchFamily="34" charset="0"/>
                    <a:buNone/>
                    <a:defRPr sz="4400" b="1" kern="1200">
                      <a:solidFill>
                        <a:srgbClr val="E6A400"/>
                      </a:solidFill>
                      <a:latin typeface="+mn-lt"/>
                      <a:ea typeface="+mn-ea"/>
                      <a:cs typeface="+mn-cs"/>
                    </a:defRPr>
                  </a:lvl1pPr>
                  <a:lvl2pPr marL="457200" indent="0" algn="l" defTabSz="4036710" rtl="0" eaLnBrk="1" latinLnBrk="0" hangingPunct="1">
                    <a:lnSpc>
                      <a:spcPct val="90000"/>
                    </a:lnSpc>
                    <a:spcBef>
                      <a:spcPts val="2207"/>
                    </a:spcBef>
                    <a:buFont typeface="Arial" panose="020B0604020202020204" pitchFamily="34" charset="0"/>
                    <a:buNone/>
                    <a:defRPr sz="2000" b="1" kern="1200">
                      <a:solidFill>
                        <a:schemeClr val="tx1"/>
                      </a:solidFill>
                      <a:latin typeface="+mn-lt"/>
                      <a:ea typeface="+mn-ea"/>
                      <a:cs typeface="+mn-cs"/>
                    </a:defRPr>
                  </a:lvl2pPr>
                  <a:lvl3pPr marL="914400" indent="0" algn="l" defTabSz="4036710" rtl="0" eaLnBrk="1" latinLnBrk="0" hangingPunct="1">
                    <a:lnSpc>
                      <a:spcPct val="90000"/>
                    </a:lnSpc>
                    <a:spcBef>
                      <a:spcPts val="2207"/>
                    </a:spcBef>
                    <a:buFont typeface="Arial" panose="020B0604020202020204" pitchFamily="34" charset="0"/>
                    <a:buNone/>
                    <a:defRPr sz="1800" b="1" kern="1200">
                      <a:solidFill>
                        <a:schemeClr val="tx1"/>
                      </a:solidFill>
                      <a:latin typeface="+mn-lt"/>
                      <a:ea typeface="+mn-ea"/>
                      <a:cs typeface="+mn-cs"/>
                    </a:defRPr>
                  </a:lvl3pPr>
                  <a:lvl4pPr marL="1371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4pPr>
                  <a:lvl5pPr marL="18288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5pPr>
                  <a:lvl6pPr marL="22860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6pPr>
                  <a:lvl7pPr marL="27432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7pPr>
                  <a:lvl8pPr marL="32004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8pPr>
                  <a:lvl9pPr marL="3657600" indent="0" algn="l" defTabSz="4036710" rtl="0" eaLnBrk="1" latinLnBrk="0" hangingPunct="1">
                    <a:lnSpc>
                      <a:spcPct val="90000"/>
                    </a:lnSpc>
                    <a:spcBef>
                      <a:spcPts val="2207"/>
                    </a:spcBef>
                    <a:buFont typeface="Arial" panose="020B0604020202020204" pitchFamily="34" charset="0"/>
                    <a:buNone/>
                    <a:defRPr sz="1600" b="1" kern="1200">
                      <a:solidFill>
                        <a:schemeClr val="tx1"/>
                      </a:solidFill>
                      <a:latin typeface="+mn-lt"/>
                      <a:ea typeface="+mn-ea"/>
                      <a:cs typeface="+mn-cs"/>
                    </a:defRPr>
                  </a:lvl9pPr>
                </a:lstStyle>
                <a:p>
                  <a:r>
                    <a:rPr lang="de-DE" sz="3114" u="sng" dirty="0"/>
                    <a:t>Forschungsfragen</a:t>
                  </a:r>
                </a:p>
              </p:txBody>
            </p:sp>
          </p:grpSp>
        </p:grpSp>
        <p:sp>
          <p:nvSpPr>
            <p:cNvPr id="138" name="Rechteck 137">
              <a:extLst>
                <a:ext uri="{FF2B5EF4-FFF2-40B4-BE49-F238E27FC236}">
                  <a16:creationId xmlns:a16="http://schemas.microsoft.com/office/drawing/2014/main" id="{8A41BEDC-839D-B561-F01B-3CC78E9E1E1B}"/>
                </a:ext>
              </a:extLst>
            </p:cNvPr>
            <p:cNvSpPr/>
            <p:nvPr/>
          </p:nvSpPr>
          <p:spPr>
            <a:xfrm>
              <a:off x="1755496" y="10122072"/>
              <a:ext cx="6973886" cy="8006518"/>
            </a:xfrm>
            <a:prstGeom prst="rect">
              <a:avLst/>
            </a:pr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43" name="Grafik 142" descr="Prozessor mit einfarbiger Füllung">
            <a:extLst>
              <a:ext uri="{FF2B5EF4-FFF2-40B4-BE49-F238E27FC236}">
                <a16:creationId xmlns:a16="http://schemas.microsoft.com/office/drawing/2014/main" id="{47AD855A-4D4C-72EE-2F5F-92C14EC5C5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7256" y="9803366"/>
            <a:ext cx="5236228" cy="5236228"/>
          </a:xfrm>
          <a:prstGeom prst="rect">
            <a:avLst/>
          </a:prstGeom>
        </p:spPr>
      </p:pic>
      <p:pic>
        <p:nvPicPr>
          <p:cNvPr id="144" name="Grafik 143" descr="Prozessor mit einfarbiger Füllung">
            <a:extLst>
              <a:ext uri="{FF2B5EF4-FFF2-40B4-BE49-F238E27FC236}">
                <a16:creationId xmlns:a16="http://schemas.microsoft.com/office/drawing/2014/main" id="{FE888F8C-9FF9-C235-0EA6-0C0F139FE4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31892" y="13962628"/>
            <a:ext cx="3205714" cy="3205714"/>
          </a:xfrm>
          <a:prstGeom prst="rect">
            <a:avLst/>
          </a:prstGeom>
        </p:spPr>
      </p:pic>
      <p:sp>
        <p:nvSpPr>
          <p:cNvPr id="145" name="Rechteck 144">
            <a:extLst>
              <a:ext uri="{FF2B5EF4-FFF2-40B4-BE49-F238E27FC236}">
                <a16:creationId xmlns:a16="http://schemas.microsoft.com/office/drawing/2014/main" id="{169C3A7C-A395-EB04-3446-3C42A30716E3}"/>
              </a:ext>
            </a:extLst>
          </p:cNvPr>
          <p:cNvSpPr/>
          <p:nvPr/>
        </p:nvSpPr>
        <p:spPr>
          <a:xfrm>
            <a:off x="1755496" y="18395500"/>
            <a:ext cx="13082094" cy="5992061"/>
          </a:xfrm>
          <a:prstGeom prst="rect">
            <a:avLst/>
          </a:prstGeom>
          <a:noFill/>
          <a:ln w="285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7555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1343</Words>
  <Application>Microsoft Office PowerPoint</Application>
  <PresentationFormat>Benutzerdefiniert</PresentationFormat>
  <Paragraphs>180</Paragraphs>
  <Slides>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Apple Braille</vt:lpstr>
      <vt:lpstr>Arial</vt:lpstr>
      <vt:lpstr>Calibri</vt:lpstr>
      <vt:lpstr>Calibri Light</vt:lpstr>
      <vt:lpstr>Myriad Pro</vt:lpstr>
      <vt:lpstr>Times New Roman</vt:lpstr>
      <vt:lpstr>Wingdings</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ms408659</dc:creator>
  <cp:lastModifiedBy>Staub, Luca</cp:lastModifiedBy>
  <cp:revision>34</cp:revision>
  <dcterms:created xsi:type="dcterms:W3CDTF">2021-04-26T07:19:31Z</dcterms:created>
  <dcterms:modified xsi:type="dcterms:W3CDTF">2024-09-20T10:49:06Z</dcterms:modified>
</cp:coreProperties>
</file>